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86" r:id="rId1"/>
  </p:sldMasterIdLst>
  <p:notesMasterIdLst>
    <p:notesMasterId r:id="rId58"/>
  </p:notesMasterIdLst>
  <p:sldIdLst>
    <p:sldId id="273" r:id="rId2"/>
    <p:sldId id="451" r:id="rId3"/>
    <p:sldId id="440" r:id="rId4"/>
    <p:sldId id="388" r:id="rId5"/>
    <p:sldId id="458" r:id="rId6"/>
    <p:sldId id="279" r:id="rId7"/>
    <p:sldId id="436" r:id="rId8"/>
    <p:sldId id="460" r:id="rId9"/>
    <p:sldId id="450" r:id="rId10"/>
    <p:sldId id="418" r:id="rId11"/>
    <p:sldId id="417" r:id="rId12"/>
    <p:sldId id="412" r:id="rId13"/>
    <p:sldId id="369" r:id="rId14"/>
    <p:sldId id="410" r:id="rId15"/>
    <p:sldId id="437" r:id="rId16"/>
    <p:sldId id="421" r:id="rId17"/>
    <p:sldId id="462" r:id="rId18"/>
    <p:sldId id="422" r:id="rId19"/>
    <p:sldId id="441" r:id="rId20"/>
    <p:sldId id="423" r:id="rId21"/>
    <p:sldId id="424" r:id="rId22"/>
    <p:sldId id="442" r:id="rId23"/>
    <p:sldId id="443" r:id="rId24"/>
    <p:sldId id="444" r:id="rId25"/>
    <p:sldId id="428" r:id="rId26"/>
    <p:sldId id="426" r:id="rId27"/>
    <p:sldId id="317" r:id="rId28"/>
    <p:sldId id="394" r:id="rId29"/>
    <p:sldId id="429" r:id="rId30"/>
    <p:sldId id="461" r:id="rId31"/>
    <p:sldId id="398" r:id="rId32"/>
    <p:sldId id="454" r:id="rId33"/>
    <p:sldId id="455" r:id="rId34"/>
    <p:sldId id="445" r:id="rId35"/>
    <p:sldId id="449" r:id="rId36"/>
    <p:sldId id="416" r:id="rId37"/>
    <p:sldId id="439" r:id="rId38"/>
    <p:sldId id="414" r:id="rId39"/>
    <p:sldId id="459" r:id="rId40"/>
    <p:sldId id="419" r:id="rId41"/>
    <p:sldId id="420" r:id="rId42"/>
    <p:sldId id="452" r:id="rId43"/>
    <p:sldId id="447" r:id="rId44"/>
    <p:sldId id="391" r:id="rId45"/>
    <p:sldId id="395" r:id="rId46"/>
    <p:sldId id="400" r:id="rId47"/>
    <p:sldId id="457" r:id="rId48"/>
    <p:sldId id="456" r:id="rId49"/>
    <p:sldId id="401" r:id="rId50"/>
    <p:sldId id="402" r:id="rId51"/>
    <p:sldId id="408" r:id="rId52"/>
    <p:sldId id="407" r:id="rId53"/>
    <p:sldId id="438" r:id="rId54"/>
    <p:sldId id="425" r:id="rId55"/>
    <p:sldId id="430" r:id="rId56"/>
    <p:sldId id="277"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28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85" autoAdjust="0"/>
    <p:restoredTop sz="86619" autoAdjust="0"/>
  </p:normalViewPr>
  <p:slideViewPr>
    <p:cSldViewPr snapToGrid="0" snapToObjects="1" showGuides="1">
      <p:cViewPr>
        <p:scale>
          <a:sx n="88" d="100"/>
          <a:sy n="88" d="100"/>
        </p:scale>
        <p:origin x="472" y="176"/>
      </p:cViewPr>
      <p:guideLst>
        <p:guide orient="horz" pos="2376"/>
        <p:guide pos="2832"/>
      </p:guideLst>
    </p:cSldViewPr>
  </p:slideViewPr>
  <p:outlineViewPr>
    <p:cViewPr>
      <p:scale>
        <a:sx n="33" d="100"/>
        <a:sy n="33" d="100"/>
      </p:scale>
      <p:origin x="312" y="0"/>
    </p:cViewPr>
  </p:outlineViewPr>
  <p:notesTextViewPr>
    <p:cViewPr>
      <p:scale>
        <a:sx n="100" d="100"/>
        <a:sy n="100" d="100"/>
      </p:scale>
      <p:origin x="0" y="0"/>
    </p:cViewPr>
  </p:notesTextViewPr>
  <p:sorterViewPr>
    <p:cViewPr>
      <p:scale>
        <a:sx n="66" d="100"/>
        <a:sy n="66"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0B003A-A43D-EF4D-81CC-00F45D835EC1}" type="datetimeFigureOut">
              <a:rPr lang="en-US" smtClean="0"/>
              <a:pPr/>
              <a:t>1/17/17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2D2F91-DE71-4F43-BD49-035457A1E9B1}" type="slidenum">
              <a:rPr lang="en-US" smtClean="0"/>
              <a:pPr/>
              <a:t>‹#›</a:t>
            </a:fld>
            <a:endParaRPr lang="en-US"/>
          </a:p>
        </p:txBody>
      </p:sp>
    </p:spTree>
    <p:extLst>
      <p:ext uri="{BB962C8B-B14F-4D97-AF65-F5344CB8AC3E}">
        <p14:creationId xmlns:p14="http://schemas.microsoft.com/office/powerpoint/2010/main" val="16250988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Thanks to SIGPLAN for award</a:t>
            </a:r>
            <a:r>
              <a:rPr lang="en-US" baseline="0" dirty="0" smtClean="0"/>
              <a:t> + POPL organizers for invitation to speak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a:t>
            </a:fld>
            <a:endParaRPr lang="en-US"/>
          </a:p>
        </p:txBody>
      </p:sp>
    </p:spTree>
    <p:extLst>
      <p:ext uri="{BB962C8B-B14F-4D97-AF65-F5344CB8AC3E}">
        <p14:creationId xmlns:p14="http://schemas.microsoft.com/office/powerpoint/2010/main" val="133953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Mention that </a:t>
            </a:r>
            <a:r>
              <a:rPr lang="en-US" dirty="0" err="1" smtClean="0"/>
              <a:t>rmark</a:t>
            </a:r>
            <a:r>
              <a:rPr lang="en-US" dirty="0" smtClean="0"/>
              <a:t> explicitly binds n/s</a:t>
            </a:r>
            <a:r>
              <a:rPr lang="en-US" baseline="0" dirty="0" smtClean="0"/>
              <a:t> to enable type applications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13</a:t>
            </a:fld>
            <a:endParaRPr lang="en-US"/>
          </a:p>
        </p:txBody>
      </p:sp>
    </p:spTree>
    <p:extLst>
      <p:ext uri="{BB962C8B-B14F-4D97-AF65-F5344CB8AC3E}">
        <p14:creationId xmlns:p14="http://schemas.microsoft.com/office/powerpoint/2010/main" val="2118057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Mention ordering (using the equality and &lt;= for type level strings) and If</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14</a:t>
            </a:fld>
            <a:endParaRPr lang="en-US"/>
          </a:p>
        </p:txBody>
      </p:sp>
    </p:spTree>
    <p:extLst>
      <p:ext uri="{BB962C8B-B14F-4D97-AF65-F5344CB8AC3E}">
        <p14:creationId xmlns:p14="http://schemas.microsoft.com/office/powerpoint/2010/main" val="1858189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15</a:t>
            </a:fld>
            <a:endParaRPr lang="en-US"/>
          </a:p>
        </p:txBody>
      </p:sp>
    </p:spTree>
    <p:extLst>
      <p:ext uri="{BB962C8B-B14F-4D97-AF65-F5344CB8AC3E}">
        <p14:creationId xmlns:p14="http://schemas.microsoft.com/office/powerpoint/2010/main" val="971010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27</a:t>
            </a:fld>
            <a:endParaRPr lang="en-US"/>
          </a:p>
        </p:txBody>
      </p:sp>
    </p:spTree>
    <p:extLst>
      <p:ext uri="{BB962C8B-B14F-4D97-AF65-F5344CB8AC3E}">
        <p14:creationId xmlns:p14="http://schemas.microsoft.com/office/powerpoint/2010/main" val="1496007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28</a:t>
            </a:fld>
            <a:endParaRPr lang="en-US"/>
          </a:p>
        </p:txBody>
      </p:sp>
    </p:spTree>
    <p:extLst>
      <p:ext uri="{BB962C8B-B14F-4D97-AF65-F5344CB8AC3E}">
        <p14:creationId xmlns:p14="http://schemas.microsoft.com/office/powerpoint/2010/main" val="1732540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 is equality in Haskell</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29</a:t>
            </a:fld>
            <a:endParaRPr lang="en-US"/>
          </a:p>
        </p:txBody>
      </p:sp>
    </p:spTree>
    <p:extLst>
      <p:ext uri="{BB962C8B-B14F-4D97-AF65-F5344CB8AC3E}">
        <p14:creationId xmlns:p14="http://schemas.microsoft.com/office/powerpoint/2010/main" val="1598296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30</a:t>
            </a:fld>
            <a:endParaRPr lang="en-US"/>
          </a:p>
        </p:txBody>
      </p:sp>
    </p:spTree>
    <p:extLst>
      <p:ext uri="{BB962C8B-B14F-4D97-AF65-F5344CB8AC3E}">
        <p14:creationId xmlns:p14="http://schemas.microsoft.com/office/powerpoint/2010/main" val="346674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31</a:t>
            </a:fld>
            <a:endParaRPr lang="en-US"/>
          </a:p>
        </p:txBody>
      </p:sp>
    </p:spTree>
    <p:extLst>
      <p:ext uri="{BB962C8B-B14F-4D97-AF65-F5344CB8AC3E}">
        <p14:creationId xmlns:p14="http://schemas.microsoft.com/office/powerpoint/2010/main" val="699108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to do to catch up with </a:t>
            </a:r>
            <a:r>
              <a:rPr lang="en-US" dirty="0" err="1" smtClean="0"/>
              <a:t>Agda</a:t>
            </a:r>
            <a:r>
              <a:rPr lang="en-US" dirty="0" smtClean="0"/>
              <a:t>/Coq/etc.</a:t>
            </a:r>
            <a:r>
              <a:rPr lang="en-US" baseline="0" dirty="0" smtClean="0"/>
              <a:t> for some of these features. But new insights </a:t>
            </a:r>
            <a:r>
              <a:rPr lang="en-US" baseline="0" dirty="0" smtClean="0"/>
              <a:t>available.</a:t>
            </a:r>
          </a:p>
          <a:p>
            <a:endParaRPr lang="en-US" baseline="0" dirty="0" smtClean="0"/>
          </a:p>
          <a:p>
            <a:r>
              <a:rPr lang="en-US" baseline="0" dirty="0" smtClean="0"/>
              <a:t>What is success in these cases? Exactly copying </a:t>
            </a:r>
            <a:r>
              <a:rPr lang="en-US" baseline="0" dirty="0" err="1" smtClean="0"/>
              <a:t>Agda</a:t>
            </a:r>
            <a:r>
              <a:rPr lang="en-US" baseline="0" dirty="0" smtClean="0"/>
              <a:t>/Coq? No, learning more about DTP.</a:t>
            </a:r>
          </a:p>
        </p:txBody>
      </p:sp>
      <p:sp>
        <p:nvSpPr>
          <p:cNvPr id="4" name="Slide Number Placeholder 3"/>
          <p:cNvSpPr>
            <a:spLocks noGrp="1"/>
          </p:cNvSpPr>
          <p:nvPr>
            <p:ph type="sldNum" sz="quarter" idx="10"/>
          </p:nvPr>
        </p:nvSpPr>
        <p:spPr/>
        <p:txBody>
          <a:bodyPr/>
          <a:lstStyle/>
          <a:p>
            <a:fld id="{502D2F91-DE71-4F43-BD49-035457A1E9B1}" type="slidenum">
              <a:rPr lang="en-US" smtClean="0"/>
              <a:pPr/>
              <a:t>33</a:t>
            </a:fld>
            <a:endParaRPr lang="en-US"/>
          </a:p>
        </p:txBody>
      </p:sp>
    </p:spTree>
    <p:extLst>
      <p:ext uri="{BB962C8B-B14F-4D97-AF65-F5344CB8AC3E}">
        <p14:creationId xmlns:p14="http://schemas.microsoft.com/office/powerpoint/2010/main" val="1276911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this in the demo</a:t>
            </a:r>
          </a:p>
          <a:p>
            <a:r>
              <a:rPr lang="en-US" dirty="0" smtClean="0"/>
              <a:t>Mention </a:t>
            </a:r>
            <a:r>
              <a:rPr lang="en-US" dirty="0" err="1" smtClean="0"/>
              <a:t>TypeApplication</a:t>
            </a:r>
            <a:r>
              <a:rPr lang="en-US" dirty="0" smtClean="0"/>
              <a:t> syntax (with the @s)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36</a:t>
            </a:fld>
            <a:endParaRPr lang="en-US"/>
          </a:p>
        </p:txBody>
      </p:sp>
    </p:spTree>
    <p:extLst>
      <p:ext uri="{BB962C8B-B14F-4D97-AF65-F5344CB8AC3E}">
        <p14:creationId xmlns:p14="http://schemas.microsoft.com/office/powerpoint/2010/main" val="2089936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fixed set of extensions that is called</a:t>
            </a:r>
            <a:r>
              <a:rPr lang="en-US" baseline="0" dirty="0" smtClean="0"/>
              <a:t> "Dependent Haskell"</a:t>
            </a:r>
          </a:p>
          <a:p>
            <a:r>
              <a:rPr lang="en-US" baseline="0" dirty="0" smtClean="0"/>
              <a:t>What I refer to as "Dependent Haskell" is using these extension in a particular way inspired by dependently-typed </a:t>
            </a:r>
            <a:r>
              <a:rPr lang="en-US" baseline="0" dirty="0" smtClean="0"/>
              <a:t>programming</a:t>
            </a:r>
          </a:p>
          <a:p>
            <a:endParaRPr lang="en-US" baseline="0" dirty="0" smtClean="0"/>
          </a:p>
          <a:p>
            <a:r>
              <a:rPr lang="en-US" baseline="0" dirty="0" smtClean="0"/>
              <a:t>Why does GHC use language pragmas?  Gives more flexibility. Good for PL research. Can do breaking changes. Can also see what programs use what features.</a:t>
            </a:r>
          </a:p>
          <a:p>
            <a:endParaRPr lang="en-US" baseline="0" dirty="0" smtClean="0"/>
          </a:p>
          <a:p>
            <a:r>
              <a:rPr lang="en-US" baseline="0" dirty="0" smtClean="0"/>
              <a:t>But DT is not just one language feature. Today I will analyze it by dividing it up into components</a:t>
            </a:r>
            <a:endParaRPr lang="en-US" baseline="0" dirty="0" smtClean="0"/>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a:t>
            </a:fld>
            <a:endParaRPr lang="en-US"/>
          </a:p>
        </p:txBody>
      </p:sp>
    </p:spTree>
    <p:extLst>
      <p:ext uri="{BB962C8B-B14F-4D97-AF65-F5344CB8AC3E}">
        <p14:creationId xmlns:p14="http://schemas.microsoft.com/office/powerpoint/2010/main" val="864739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Do this</a:t>
            </a:r>
            <a:r>
              <a:rPr lang="en-US" baseline="0" dirty="0" smtClean="0"/>
              <a:t> in the </a:t>
            </a:r>
            <a:r>
              <a:rPr lang="en-US" baseline="0" dirty="0" err="1" smtClean="0"/>
              <a:t>emacs</a:t>
            </a:r>
            <a:r>
              <a:rPr lang="en-US" baseline="0" dirty="0" smtClean="0"/>
              <a:t> buffer:</a:t>
            </a:r>
          </a:p>
          <a:p>
            <a:pPr>
              <a:buNone/>
            </a:pPr>
            <a:r>
              <a:rPr lang="en-US" baseline="0" dirty="0" smtClean="0"/>
              <a:t> :t [re|(?P&lt;a&gt;.)|]</a:t>
            </a:r>
          </a:p>
          <a:p>
            <a:pPr>
              <a:buNone/>
            </a:pPr>
            <a:r>
              <a:rPr lang="en-US" baseline="0" dirty="0" smtClean="0"/>
              <a:t> :t [re|(?P&lt;a&gt;.)(?P&lt;a&gt;.)|]</a:t>
            </a:r>
          </a:p>
          <a:p>
            <a:pPr>
              <a:buNone/>
            </a:pPr>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40</a:t>
            </a:fld>
            <a:endParaRPr lang="en-US"/>
          </a:p>
        </p:txBody>
      </p:sp>
    </p:spTree>
    <p:extLst>
      <p:ext uri="{BB962C8B-B14F-4D97-AF65-F5344CB8AC3E}">
        <p14:creationId xmlns:p14="http://schemas.microsoft.com/office/powerpoint/2010/main" val="1201937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41</a:t>
            </a:fld>
            <a:endParaRPr lang="en-US"/>
          </a:p>
        </p:txBody>
      </p:sp>
    </p:spTree>
    <p:extLst>
      <p:ext uri="{BB962C8B-B14F-4D97-AF65-F5344CB8AC3E}">
        <p14:creationId xmlns:p14="http://schemas.microsoft.com/office/powerpoint/2010/main" val="1593950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44</a:t>
            </a:fld>
            <a:endParaRPr lang="en-US"/>
          </a:p>
        </p:txBody>
      </p:sp>
    </p:spTree>
    <p:extLst>
      <p:ext uri="{BB962C8B-B14F-4D97-AF65-F5344CB8AC3E}">
        <p14:creationId xmlns:p14="http://schemas.microsoft.com/office/powerpoint/2010/main" val="569262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45</a:t>
            </a:fld>
            <a:endParaRPr lang="en-US"/>
          </a:p>
        </p:txBody>
      </p:sp>
    </p:spTree>
    <p:extLst>
      <p:ext uri="{BB962C8B-B14F-4D97-AF65-F5344CB8AC3E}">
        <p14:creationId xmlns:p14="http://schemas.microsoft.com/office/powerpoint/2010/main" val="1712535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46</a:t>
            </a:fld>
            <a:endParaRPr lang="en-US"/>
          </a:p>
        </p:txBody>
      </p:sp>
    </p:spTree>
    <p:extLst>
      <p:ext uri="{BB962C8B-B14F-4D97-AF65-F5344CB8AC3E}">
        <p14:creationId xmlns:p14="http://schemas.microsoft.com/office/powerpoint/2010/main" val="1701045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47</a:t>
            </a:fld>
            <a:endParaRPr lang="en-US"/>
          </a:p>
        </p:txBody>
      </p:sp>
    </p:spTree>
    <p:extLst>
      <p:ext uri="{BB962C8B-B14F-4D97-AF65-F5344CB8AC3E}">
        <p14:creationId xmlns:p14="http://schemas.microsoft.com/office/powerpoint/2010/main" val="397973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49</a:t>
            </a:fld>
            <a:endParaRPr lang="en-US"/>
          </a:p>
        </p:txBody>
      </p:sp>
    </p:spTree>
    <p:extLst>
      <p:ext uri="{BB962C8B-B14F-4D97-AF65-F5344CB8AC3E}">
        <p14:creationId xmlns:p14="http://schemas.microsoft.com/office/powerpoint/2010/main" val="180859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50</a:t>
            </a:fld>
            <a:endParaRPr lang="en-US"/>
          </a:p>
        </p:txBody>
      </p:sp>
    </p:spTree>
    <p:extLst>
      <p:ext uri="{BB962C8B-B14F-4D97-AF65-F5344CB8AC3E}">
        <p14:creationId xmlns:p14="http://schemas.microsoft.com/office/powerpoint/2010/main" val="328365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51</a:t>
            </a:fld>
            <a:endParaRPr lang="en-US"/>
          </a:p>
        </p:txBody>
      </p:sp>
    </p:spTree>
    <p:extLst>
      <p:ext uri="{BB962C8B-B14F-4D97-AF65-F5344CB8AC3E}">
        <p14:creationId xmlns:p14="http://schemas.microsoft.com/office/powerpoint/2010/main" val="1194239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Worth</a:t>
            </a:r>
            <a:r>
              <a:rPr lang="en-US" baseline="0" dirty="0" smtClean="0"/>
              <a:t> ALSO thinking about how to transfer ideas, like dependent types, to other settings.  In the end, it is the language features that propagate, languages only proliferate.</a:t>
            </a:r>
          </a:p>
          <a:p>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4</a:t>
            </a:fld>
            <a:endParaRPr lang="en-US"/>
          </a:p>
        </p:txBody>
      </p:sp>
    </p:spTree>
    <p:extLst>
      <p:ext uri="{BB962C8B-B14F-4D97-AF65-F5344CB8AC3E}">
        <p14:creationId xmlns:p14="http://schemas.microsoft.com/office/powerpoint/2010/main" val="128367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Much work</a:t>
            </a:r>
            <a:r>
              <a:rPr lang="en-US" baseline="0" dirty="0" smtClean="0"/>
              <a:t> in special </a:t>
            </a:r>
            <a:r>
              <a:rPr lang="en-US" baseline="0" dirty="0" err="1" smtClean="0"/>
              <a:t>purporse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a:t>
            </a:fld>
            <a:endParaRPr lang="en-US"/>
          </a:p>
        </p:txBody>
      </p:sp>
    </p:spTree>
    <p:extLst>
      <p:ext uri="{BB962C8B-B14F-4D97-AF65-F5344CB8AC3E}">
        <p14:creationId xmlns:p14="http://schemas.microsoft.com/office/powerpoint/2010/main" val="62456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Caveat: I'm not an expert</a:t>
            </a:r>
            <a:r>
              <a:rPr lang="en-US" baseline="0" dirty="0" smtClean="0"/>
              <a:t> at regular expressions.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6</a:t>
            </a:fld>
            <a:endParaRPr lang="en-US"/>
          </a:p>
        </p:txBody>
      </p:sp>
    </p:spTree>
    <p:extLst>
      <p:ext uri="{BB962C8B-B14F-4D97-AF65-F5344CB8AC3E}">
        <p14:creationId xmlns:p14="http://schemas.microsoft.com/office/powerpoint/2010/main" val="872306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only named capture groups, no numbers!</a:t>
            </a:r>
          </a:p>
          <a:p>
            <a:r>
              <a:rPr lang="en-US" baseline="0" dirty="0" smtClean="0"/>
              <a:t>Make sure to say that for capture groups under a star, we are going to capture a list of results ---- most implementations return the last string only</a:t>
            </a:r>
          </a:p>
        </p:txBody>
      </p:sp>
      <p:sp>
        <p:nvSpPr>
          <p:cNvPr id="4" name="Slide Number Placeholder 3"/>
          <p:cNvSpPr>
            <a:spLocks noGrp="1"/>
          </p:cNvSpPr>
          <p:nvPr>
            <p:ph type="sldNum" sz="quarter" idx="10"/>
          </p:nvPr>
        </p:nvSpPr>
        <p:spPr/>
        <p:txBody>
          <a:bodyPr/>
          <a:lstStyle/>
          <a:p>
            <a:fld id="{502D2F91-DE71-4F43-BD49-035457A1E9B1}" type="slidenum">
              <a:rPr lang="en-US" smtClean="0"/>
              <a:pPr/>
              <a:t>7</a:t>
            </a:fld>
            <a:endParaRPr lang="en-US"/>
          </a:p>
        </p:txBody>
      </p:sp>
    </p:spTree>
    <p:extLst>
      <p:ext uri="{BB962C8B-B14F-4D97-AF65-F5344CB8AC3E}">
        <p14:creationId xmlns:p14="http://schemas.microsoft.com/office/powerpoint/2010/main" val="1331711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made it hard to read so that you'll pay attention</a:t>
            </a:r>
            <a:r>
              <a:rPr lang="en-US" dirty="0" smtClean="0"/>
              <a:t>!</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9</a:t>
            </a:fld>
            <a:endParaRPr lang="en-US"/>
          </a:p>
        </p:txBody>
      </p:sp>
    </p:spTree>
    <p:extLst>
      <p:ext uri="{BB962C8B-B14F-4D97-AF65-F5344CB8AC3E}">
        <p14:creationId xmlns:p14="http://schemas.microsoft.com/office/powerpoint/2010/main" val="126124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this in the demo</a:t>
            </a:r>
          </a:p>
          <a:p>
            <a:r>
              <a:rPr lang="en-US" dirty="0" smtClean="0"/>
              <a:t>Mention 's in promoted data </a:t>
            </a:r>
            <a:r>
              <a:rPr lang="en-US" dirty="0" smtClean="0"/>
              <a:t>constructors  (and that they</a:t>
            </a:r>
            <a:r>
              <a:rPr lang="en-US" baseline="0" dirty="0" smtClean="0"/>
              <a:t> can sometimes be omitted.)</a:t>
            </a:r>
            <a:endParaRPr lang="en-US" dirty="0" smtClean="0"/>
          </a:p>
          <a:p>
            <a:endParaRPr lang="en-US" dirty="0" smtClean="0"/>
          </a:p>
          <a:p>
            <a:r>
              <a:rPr lang="en-US" dirty="0" smtClean="0"/>
              <a:t>Mention that</a:t>
            </a:r>
            <a:r>
              <a:rPr lang="en-US" baseline="0" dirty="0" smtClean="0"/>
              <a:t> the type of d and path are inferred</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11</a:t>
            </a:fld>
            <a:endParaRPr lang="en-US"/>
          </a:p>
        </p:txBody>
      </p:sp>
    </p:spTree>
    <p:extLst>
      <p:ext uri="{BB962C8B-B14F-4D97-AF65-F5344CB8AC3E}">
        <p14:creationId xmlns:p14="http://schemas.microsoft.com/office/powerpoint/2010/main" val="703308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step is a </a:t>
            </a:r>
            <a:r>
              <a:rPr lang="en-US" dirty="0" err="1" smtClean="0"/>
              <a:t>TemplateHaskell</a:t>
            </a:r>
            <a:r>
              <a:rPr lang="en-US" dirty="0" smtClean="0"/>
              <a:t> parser, which statically checks</a:t>
            </a:r>
            <a:r>
              <a:rPr lang="en-US" baseline="0" dirty="0" smtClean="0"/>
              <a:t> the syntax of the regular expression</a:t>
            </a:r>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12</a:t>
            </a:fld>
            <a:endParaRPr lang="en-US"/>
          </a:p>
        </p:txBody>
      </p:sp>
    </p:spTree>
    <p:extLst>
      <p:ext uri="{BB962C8B-B14F-4D97-AF65-F5344CB8AC3E}">
        <p14:creationId xmlns:p14="http://schemas.microsoft.com/office/powerpoint/2010/main" val="1671761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8650" y="4393493"/>
            <a:ext cx="5292378" cy="1655762"/>
          </a:xfrm>
        </p:spPr>
        <p:txBody>
          <a:bodyPr anchor="ctr" anchorCtr="0">
            <a:normAutofit/>
          </a:bodyPr>
          <a:lstStyle>
            <a:lvl1pPr algn="r">
              <a:defRPr sz="5400" b="0" i="0">
                <a:latin typeface="Tw Cen MT Condensed" charset="0"/>
                <a:ea typeface="Tw Cen MT Condensed" charset="0"/>
                <a:cs typeface="Tw Cen MT Condensed"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54538" y="4393493"/>
            <a:ext cx="2460812" cy="1655762"/>
          </a:xfrm>
        </p:spPr>
        <p:txBody>
          <a:bodyPr anchor="ctr" anchorCtr="0"/>
          <a:lstStyle>
            <a:lvl1pPr marL="0" indent="0" algn="l">
              <a:buNone/>
              <a:defRPr sz="2400" b="0" i="0">
                <a:latin typeface="Tw Cen MT" charset="0"/>
                <a:ea typeface="Tw Cen MT" charset="0"/>
                <a:cs typeface="Tw Cen M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cxnSp>
        <p:nvCxnSpPr>
          <p:cNvPr id="8" name="Straight Connector 7"/>
          <p:cNvCxnSpPr/>
          <p:nvPr userDrawn="1"/>
        </p:nvCxnSpPr>
        <p:spPr>
          <a:xfrm>
            <a:off x="5993546" y="4393493"/>
            <a:ext cx="0" cy="165576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628650" y="476410"/>
            <a:ext cx="7886700" cy="38497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11553"/>
            <a:ext cx="7886700" cy="872003"/>
          </a:xfrm>
        </p:spPr>
        <p:txBody>
          <a:bodyPr/>
          <a:lstStyle>
            <a:lvl1pPr>
              <a:defRPr b="0" i="0">
                <a:latin typeface="Tw Cen MT Condensed" charset="0"/>
                <a:ea typeface="Tw Cen MT Condensed" charset="0"/>
                <a:cs typeface="Tw Cen MT Condensed"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28650" y="1175657"/>
            <a:ext cx="7886700" cy="5001306"/>
          </a:xfrm>
        </p:spPr>
        <p:txBody>
          <a:bodyPr tIns="91440" bIns="91440"/>
          <a:lstStyle>
            <a:lvl1pPr>
              <a:defRPr b="0" i="0">
                <a:latin typeface="Tw Cen MT" charset="0"/>
                <a:ea typeface="Tw Cen MT" charset="0"/>
                <a:cs typeface="Tw Cen MT" charset="0"/>
              </a:defRPr>
            </a:lvl1pPr>
            <a:lvl2pPr>
              <a:defRPr b="0" i="0">
                <a:latin typeface="Tw Cen MT" charset="0"/>
                <a:ea typeface="Tw Cen MT" charset="0"/>
                <a:cs typeface="Tw Cen MT" charset="0"/>
              </a:defRPr>
            </a:lvl2pPr>
            <a:lvl3pPr>
              <a:defRPr b="0" i="0">
                <a:latin typeface="Tw Cen MT" charset="0"/>
                <a:ea typeface="Tw Cen MT" charset="0"/>
                <a:cs typeface="Tw Cen MT" charset="0"/>
              </a:defRPr>
            </a:lvl3pPr>
            <a:lvl4pPr>
              <a:defRPr b="0" i="0">
                <a:latin typeface="Tw Cen MT" charset="0"/>
                <a:ea typeface="Tw Cen MT" charset="0"/>
                <a:cs typeface="Tw Cen MT" charset="0"/>
              </a:defRPr>
            </a:lvl4pPr>
            <a:lvl5pPr>
              <a:defRPr b="0" i="0">
                <a:latin typeface="Tw Cen MT" charset="0"/>
                <a:ea typeface="Tw Cen MT" charset="0"/>
                <a:cs typeface="Tw Cen M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cxnSp>
        <p:nvCxnSpPr>
          <p:cNvPr id="8" name="Straight Connector 7"/>
          <p:cNvCxnSpPr/>
          <p:nvPr userDrawn="1"/>
        </p:nvCxnSpPr>
        <p:spPr>
          <a:xfrm>
            <a:off x="530198" y="111553"/>
            <a:ext cx="0" cy="8720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CDBB72-0BCF-7248-A4B7-404D8B7367E3}" type="datetimeFigureOut">
              <a:rPr lang="en-US" smtClean="0"/>
              <a:pPr/>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121869"/>
            <a:ext cx="3886200" cy="50550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121869"/>
            <a:ext cx="3886200" cy="505509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FCDBB72-0BCF-7248-A4B7-404D8B7367E3}" type="datetimeFigureOut">
              <a:rPr lang="en-US" smtClean="0"/>
              <a:pPr/>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8650" y="104775"/>
            <a:ext cx="7886700" cy="909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180980"/>
            <a:ext cx="3868340" cy="8287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009775"/>
            <a:ext cx="3868340" cy="41798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7959" y="11858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009775"/>
            <a:ext cx="3887391" cy="4179888"/>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9FCDBB72-0BCF-7248-A4B7-404D8B7367E3}" type="datetimeFigureOut">
              <a:rPr lang="en-US" smtClean="0"/>
              <a:pPr/>
              <a:t>1/17/17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FCDBB72-0BCF-7248-A4B7-404D8B7367E3}" type="datetimeFigureOut">
              <a:rPr lang="en-US" smtClean="0"/>
              <a:pPr/>
              <a:t>1/17/17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CDBB72-0BCF-7248-A4B7-404D8B7367E3}" type="datetimeFigureOut">
              <a:rPr lang="en-US" smtClean="0"/>
              <a:pPr/>
              <a:t>1/17/17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1/17/17</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34605"/>
            <a:ext cx="7886700" cy="887371"/>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175657"/>
            <a:ext cx="7886700" cy="500130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1/17/17</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19E3CD-AF84-FE47-91F1-F72E8DE12113}" type="slidenum">
              <a:rPr lang="en-US" smtClean="0"/>
              <a:pPr/>
              <a:t>‹#›</a:t>
            </a:fld>
            <a:endParaRPr lang="en-US"/>
          </a:p>
        </p:txBody>
      </p:sp>
      <p:cxnSp>
        <p:nvCxnSpPr>
          <p:cNvPr id="9" name="Straight Connector 8"/>
          <p:cNvCxnSpPr/>
          <p:nvPr userDrawn="1"/>
        </p:nvCxnSpPr>
        <p:spPr>
          <a:xfrm>
            <a:off x="537882" y="134605"/>
            <a:ext cx="0" cy="8720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276883"/>
      </p:ext>
    </p:extLst>
  </p:cSld>
  <p:clrMap bg1="lt1" tx1="dk1" bg2="lt2" tx2="dk2" accent1="accent1" accent2="accent2" accent3="accent3" accent4="accent4" accent5="accent5" accent6="accent6" hlink="hlink" folHlink="folHlink"/>
  <p:sldLayoutIdLst>
    <p:sldLayoutId id="2147484587" r:id="rId1"/>
    <p:sldLayoutId id="2147484588" r:id="rId2"/>
    <p:sldLayoutId id="2147484589" r:id="rId3"/>
    <p:sldLayoutId id="2147484590" r:id="rId4"/>
    <p:sldLayoutId id="2147484591" r:id="rId5"/>
    <p:sldLayoutId id="2147484592" r:id="rId6"/>
    <p:sldLayoutId id="2147484593" r:id="rId7"/>
    <p:sldLayoutId id="2147484594" r:id="rId8"/>
    <p:sldLayoutId id="2147484595" r:id="rId9"/>
    <p:sldLayoutId id="2147484596" r:id="rId10"/>
    <p:sldLayoutId id="2147484597"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b="0" i="0" kern="1200">
          <a:solidFill>
            <a:schemeClr val="tx1"/>
          </a:solidFill>
          <a:latin typeface="Tw Cen MT Condensed" charset="0"/>
          <a:ea typeface="Tw Cen MT Condensed" charset="0"/>
          <a:cs typeface="Tw Cen MT Condensed"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11" Type="http://schemas.openxmlformats.org/officeDocument/2006/relationships/image" Target="../media/image11.tiff"/><Relationship Id="rId12" Type="http://schemas.openxmlformats.org/officeDocument/2006/relationships/image" Target="../media/image12.tiff"/><Relationship Id="rId13" Type="http://schemas.openxmlformats.org/officeDocument/2006/relationships/image" Target="../media/image13.tiff"/><Relationship Id="rId1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8" Type="http://schemas.openxmlformats.org/officeDocument/2006/relationships/image" Target="../media/image8.tiff"/><Relationship Id="rId9" Type="http://schemas.openxmlformats.org/officeDocument/2006/relationships/image" Target="../media/image9.tiff"/><Relationship Id="rId10" Type="http://schemas.openxmlformats.org/officeDocument/2006/relationships/image" Target="../media/image10.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latin typeface="Zapfino" charset="0"/>
                <a:ea typeface="Zapfino" charset="0"/>
                <a:cs typeface="Zapfino" charset="0"/>
              </a:rPr>
              <a:t>The Influence of Dependent Types</a:t>
            </a:r>
            <a:endParaRPr lang="en-US" sz="2000" dirty="0">
              <a:latin typeface="Zapfino" charset="0"/>
              <a:ea typeface="Zapfino" charset="0"/>
              <a:cs typeface="Zapfino" charset="0"/>
            </a:endParaRPr>
          </a:p>
        </p:txBody>
      </p:sp>
      <p:sp>
        <p:nvSpPr>
          <p:cNvPr id="3" name="Subtitle 2"/>
          <p:cNvSpPr>
            <a:spLocks noGrp="1"/>
          </p:cNvSpPr>
          <p:nvPr>
            <p:ph type="subTitle" idx="1"/>
          </p:nvPr>
        </p:nvSpPr>
        <p:spPr/>
        <p:txBody>
          <a:bodyPr>
            <a:normAutofit/>
          </a:bodyPr>
          <a:lstStyle/>
          <a:p>
            <a:r>
              <a:rPr lang="en-US" dirty="0" smtClean="0"/>
              <a:t>Stephanie Weirich</a:t>
            </a:r>
          </a:p>
          <a:p>
            <a:r>
              <a:rPr lang="en-US" dirty="0" smtClean="0"/>
              <a:t>University of Pennsylvania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400" dirty="0" smtClean="0">
                <a:latin typeface="Zapfino" charset="0"/>
                <a:ea typeface="Zapfino" charset="0"/>
                <a:cs typeface="Zapfino" charset="0"/>
              </a:rPr>
              <a:t>Types Compute</a:t>
            </a:r>
            <a:endParaRPr lang="en-US" sz="4400" dirty="0">
              <a:latin typeface="Zapfino" charset="0"/>
              <a:ea typeface="Zapfino" charset="0"/>
              <a:cs typeface="Zapfino" charset="0"/>
            </a:endParaRPr>
          </a:p>
        </p:txBody>
      </p:sp>
      <p:sp>
        <p:nvSpPr>
          <p:cNvPr id="3" name="Subtitle 2"/>
          <p:cNvSpPr>
            <a:spLocks noGrp="1"/>
          </p:cNvSpPr>
          <p:nvPr>
            <p:ph type="subTitle" idx="1"/>
          </p:nvPr>
        </p:nvSpPr>
        <p:spPr/>
        <p:txBody>
          <a:bodyPr>
            <a:normAutofit fontScale="92500" lnSpcReduction="20000"/>
          </a:bodyPr>
          <a:lstStyle/>
          <a:p>
            <a:r>
              <a:rPr lang="en-US" dirty="0" smtClean="0"/>
              <a:t>We can use dependent types to  implement a domain-specific compile-time analysis</a:t>
            </a:r>
            <a:endParaRPr lang="en-US" dirty="0"/>
          </a:p>
        </p:txBody>
      </p:sp>
    </p:spTree>
    <p:extLst>
      <p:ext uri="{BB962C8B-B14F-4D97-AF65-F5344CB8AC3E}">
        <p14:creationId xmlns:p14="http://schemas.microsoft.com/office/powerpoint/2010/main" val="8134856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aware implementation</a:t>
            </a:r>
            <a:endParaRPr lang="en-US" dirty="0"/>
          </a:p>
        </p:txBody>
      </p:sp>
      <p:sp>
        <p:nvSpPr>
          <p:cNvPr id="3" name="Content Placeholder 2"/>
          <p:cNvSpPr>
            <a:spLocks noGrp="1"/>
          </p:cNvSpPr>
          <p:nvPr>
            <p:ph idx="1"/>
          </p:nvPr>
        </p:nvSpPr>
        <p:spPr>
          <a:xfrm>
            <a:off x="457199" y="1094828"/>
            <a:ext cx="8394807" cy="5651754"/>
          </a:xfrm>
        </p:spPr>
        <p:txBody>
          <a:bodyPr>
            <a:normAutofit/>
          </a:bodyPr>
          <a:lstStyle/>
          <a:p>
            <a:pPr marL="0" indent="0">
              <a:buNone/>
            </a:pPr>
            <a:r>
              <a:rPr lang="en-US" sz="2200" b="1" dirty="0" smtClean="0">
                <a:latin typeface="Consolas" charset="0"/>
                <a:ea typeface="Consolas" charset="0"/>
                <a:cs typeface="Consolas" charset="0"/>
              </a:rPr>
              <a:t>&gt; path </a:t>
            </a:r>
            <a:r>
              <a:rPr lang="en-US" sz="2200" b="1" dirty="0">
                <a:latin typeface="Consolas" charset="0"/>
                <a:ea typeface="Consolas" charset="0"/>
                <a:cs typeface="Consolas" charset="0"/>
              </a:rPr>
              <a:t>= </a:t>
            </a:r>
            <a:br>
              <a:rPr lang="en-US" sz="2200" b="1" dirty="0">
                <a:latin typeface="Consolas" charset="0"/>
                <a:ea typeface="Consolas" charset="0"/>
                <a:cs typeface="Consolas" charset="0"/>
              </a:rPr>
            </a:br>
            <a:r>
              <a:rPr lang="en-US" sz="2200" b="1" dirty="0" smtClean="0">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a:latin typeface="Consolas" charset="0"/>
                <a:ea typeface="Consolas" charset="0"/>
                <a:cs typeface="Consolas" charset="0"/>
              </a:rPr>
              <a:t>re</a:t>
            </a:r>
            <a:r>
              <a:rPr lang="en-US" sz="2200" b="1" dirty="0" smtClean="0">
                <a:latin typeface="Consolas" charset="0"/>
                <a:ea typeface="Consolas" charset="0"/>
                <a:cs typeface="Consolas" charset="0"/>
              </a:rPr>
              <a:t>|/?(</a:t>
            </a:r>
            <a:r>
              <a:rPr lang="en-US" sz="2200" b="1" dirty="0" smtClean="0">
                <a:solidFill>
                  <a:schemeClr val="accent1"/>
                </a:solidFill>
                <a:latin typeface="Consolas" charset="0"/>
                <a:ea typeface="Consolas" charset="0"/>
                <a:cs typeface="Consolas" charset="0"/>
              </a:rPr>
              <a:t>(?</a:t>
            </a:r>
            <a:r>
              <a:rPr lang="en-US" sz="2200" b="1" dirty="0">
                <a:solidFill>
                  <a:schemeClr val="accent1"/>
                </a:solidFill>
                <a:latin typeface="Consolas" charset="0"/>
                <a:ea typeface="Consolas" charset="0"/>
                <a:cs typeface="Consolas" charset="0"/>
              </a:rPr>
              <a:t>P&lt;d&gt;[^/]+)</a:t>
            </a:r>
            <a:r>
              <a:rPr lang="en-US" sz="2200" b="1" dirty="0">
                <a:latin typeface="Consolas" charset="0"/>
                <a:ea typeface="Consolas" charset="0"/>
                <a:cs typeface="Consolas" charset="0"/>
              </a:rPr>
              <a:t>/)*</a:t>
            </a:r>
            <a:r>
              <a:rPr lang="en-US" sz="2200" b="1" dirty="0">
                <a:solidFill>
                  <a:schemeClr val="accent4"/>
                </a:solidFill>
                <a:latin typeface="Consolas" charset="0"/>
                <a:ea typeface="Consolas" charset="0"/>
                <a:cs typeface="Consolas" charset="0"/>
              </a:rPr>
              <a:t>(?P&lt;b&gt;[^/.]+)</a:t>
            </a:r>
            <a:r>
              <a:rPr lang="en-US" sz="2200" b="1" dirty="0">
                <a:solidFill>
                  <a:schemeClr val="accent5"/>
                </a:solidFill>
                <a:latin typeface="Consolas" charset="0"/>
                <a:ea typeface="Consolas" charset="0"/>
                <a:cs typeface="Consolas" charset="0"/>
              </a:rPr>
              <a:t>(?P&lt;e&gt;\..*)</a:t>
            </a:r>
            <a:r>
              <a:rPr lang="en-US" sz="2200" b="1" dirty="0">
                <a:latin typeface="Consolas" charset="0"/>
                <a:ea typeface="Consolas" charset="0"/>
                <a:cs typeface="Consolas" charset="0"/>
              </a:rPr>
              <a:t>?|]</a:t>
            </a:r>
          </a:p>
          <a:p>
            <a:pPr marL="0" indent="0">
              <a:buNone/>
            </a:pP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&gt; </a:t>
            </a:r>
            <a:r>
              <a:rPr lang="en-US" sz="2200" b="1" dirty="0" err="1" smtClean="0">
                <a:latin typeface="Consolas" charset="0"/>
                <a:ea typeface="Consolas" charset="0"/>
                <a:cs typeface="Consolas" charset="0"/>
              </a:rPr>
              <a:t>dict</a:t>
            </a:r>
            <a:r>
              <a:rPr lang="en-US" sz="2200" b="1" dirty="0" smtClean="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err="1" smtClean="0">
                <a:latin typeface="Consolas" charset="0"/>
                <a:ea typeface="Consolas" charset="0"/>
                <a:cs typeface="Consolas" charset="0"/>
              </a:rPr>
              <a:t>fromJust</a:t>
            </a:r>
            <a:r>
              <a:rPr lang="en-US" sz="2200" b="1" dirty="0" smtClean="0">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smtClean="0">
                <a:latin typeface="Consolas" charset="0"/>
                <a:ea typeface="Consolas" charset="0"/>
                <a:cs typeface="Consolas" charset="0"/>
              </a:rPr>
              <a:t>match </a:t>
            </a:r>
            <a:r>
              <a:rPr lang="en-US" sz="2200" b="1" dirty="0" smtClean="0">
                <a:latin typeface="Consolas" charset="0"/>
                <a:ea typeface="Consolas" charset="0"/>
                <a:cs typeface="Consolas" charset="0"/>
              </a:rPr>
              <a:t>path "</a:t>
            </a:r>
            <a:r>
              <a:rPr lang="en-US" sz="2200" b="1" dirty="0" err="1" smtClean="0">
                <a:latin typeface="Consolas" charset="0"/>
                <a:ea typeface="Consolas" charset="0"/>
                <a:cs typeface="Consolas" charset="0"/>
              </a:rPr>
              <a:t>dth</a:t>
            </a:r>
            <a:r>
              <a:rPr lang="en-US" sz="2200" b="1" dirty="0" smtClean="0">
                <a:latin typeface="Consolas" charset="0"/>
                <a:ea typeface="Consolas" charset="0"/>
                <a:cs typeface="Consolas" charset="0"/>
              </a:rPr>
              <a:t>/popl17/</a:t>
            </a:r>
            <a:r>
              <a:rPr lang="en-US" sz="2200" b="1" dirty="0" err="1" smtClean="0">
                <a:latin typeface="Consolas" charset="0"/>
                <a:ea typeface="Consolas" charset="0"/>
                <a:cs typeface="Consolas" charset="0"/>
              </a:rPr>
              <a:t>Regexp.hs</a:t>
            </a:r>
            <a:r>
              <a:rPr lang="en-US" sz="2200" b="1" dirty="0" smtClean="0">
                <a:latin typeface="Consolas" charset="0"/>
                <a:ea typeface="Consolas" charset="0"/>
                <a:cs typeface="Consolas" charset="0"/>
              </a:rPr>
              <a:t>")</a:t>
            </a:r>
          </a:p>
          <a:p>
            <a:pPr marL="0" indent="0">
              <a:buNone/>
            </a:pP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&gt; </a:t>
            </a:r>
            <a:r>
              <a:rPr lang="en-US" sz="2200" b="1" dirty="0">
                <a:latin typeface="Consolas" charset="0"/>
                <a:ea typeface="Consolas" charset="0"/>
                <a:cs typeface="Consolas" charset="0"/>
              </a:rPr>
              <a:t>:t </a:t>
            </a:r>
            <a:r>
              <a:rPr lang="en-US" sz="2200" b="1" dirty="0" err="1" smtClean="0">
                <a:latin typeface="Consolas" charset="0"/>
                <a:ea typeface="Consolas" charset="0"/>
                <a:cs typeface="Consolas" charset="0"/>
              </a:rPr>
              <a:t>dict</a:t>
            </a:r>
            <a:endParaRPr lang="en-US" sz="2200" b="1" dirty="0">
              <a:latin typeface="Consolas" charset="0"/>
              <a:ea typeface="Consolas" charset="0"/>
              <a:cs typeface="Consolas" charset="0"/>
            </a:endParaRPr>
          </a:p>
          <a:p>
            <a:pPr marL="0" indent="0">
              <a:buNone/>
            </a:pPr>
            <a:r>
              <a:rPr lang="en-US" sz="2200" b="1" dirty="0" err="1" smtClean="0">
                <a:latin typeface="Consolas" charset="0"/>
                <a:ea typeface="Consolas" charset="0"/>
                <a:cs typeface="Consolas" charset="0"/>
              </a:rPr>
              <a:t>Dict</a:t>
            </a:r>
            <a:r>
              <a:rPr lang="en-US" sz="2200" b="1" dirty="0" smtClean="0">
                <a:latin typeface="Consolas" charset="0"/>
                <a:ea typeface="Consolas" charset="0"/>
                <a:cs typeface="Consolas" charset="0"/>
              </a:rPr>
              <a:t> </a:t>
            </a:r>
            <a:r>
              <a:rPr lang="fr-FR" sz="2200" b="1" dirty="0">
                <a:latin typeface="Consolas" charset="0"/>
                <a:ea typeface="Consolas" charset="0"/>
                <a:cs typeface="Consolas" charset="0"/>
              </a:rPr>
              <a:t>'[</a:t>
            </a:r>
            <a:r>
              <a:rPr lang="fr-FR" sz="2200" b="1" dirty="0">
                <a:solidFill>
                  <a:schemeClr val="accent4"/>
                </a:solidFill>
                <a:latin typeface="Consolas" charset="0"/>
                <a:ea typeface="Consolas" charset="0"/>
                <a:cs typeface="Consolas" charset="0"/>
              </a:rPr>
              <a:t>'("b", 'Once)</a:t>
            </a:r>
            <a:r>
              <a:rPr lang="fr-FR" sz="2200" b="1" dirty="0">
                <a:latin typeface="Consolas" charset="0"/>
                <a:ea typeface="Consolas" charset="0"/>
                <a:cs typeface="Consolas" charset="0"/>
              </a:rPr>
              <a:t>,</a:t>
            </a:r>
            <a:r>
              <a:rPr lang="fr-FR" sz="2200" b="1" dirty="0">
                <a:solidFill>
                  <a:schemeClr val="accent1"/>
                </a:solidFill>
                <a:latin typeface="Consolas" charset="0"/>
                <a:ea typeface="Consolas" charset="0"/>
                <a:cs typeface="Consolas" charset="0"/>
              </a:rPr>
              <a:t>'("d", '</a:t>
            </a:r>
            <a:r>
              <a:rPr lang="fr-FR" sz="2200" b="1" dirty="0" err="1">
                <a:solidFill>
                  <a:schemeClr val="accent1"/>
                </a:solidFill>
                <a:latin typeface="Consolas" charset="0"/>
                <a:ea typeface="Consolas" charset="0"/>
                <a:cs typeface="Consolas" charset="0"/>
              </a:rPr>
              <a:t>Many</a:t>
            </a:r>
            <a:r>
              <a:rPr lang="fr-FR" sz="2200" b="1" dirty="0">
                <a:solidFill>
                  <a:schemeClr val="accent1"/>
                </a:solidFill>
                <a:latin typeface="Consolas" charset="0"/>
                <a:ea typeface="Consolas" charset="0"/>
                <a:cs typeface="Consolas" charset="0"/>
              </a:rPr>
              <a:t>)</a:t>
            </a:r>
            <a:r>
              <a:rPr lang="fr-FR" sz="2200" b="1" dirty="0">
                <a:latin typeface="Consolas" charset="0"/>
                <a:ea typeface="Consolas" charset="0"/>
                <a:cs typeface="Consolas" charset="0"/>
              </a:rPr>
              <a:t>, </a:t>
            </a:r>
            <a:r>
              <a:rPr lang="fr-FR" sz="2200" b="1" dirty="0">
                <a:solidFill>
                  <a:schemeClr val="accent5"/>
                </a:solidFill>
                <a:latin typeface="Consolas" charset="0"/>
                <a:ea typeface="Consolas" charset="0"/>
                <a:cs typeface="Consolas" charset="0"/>
              </a:rPr>
              <a:t>'("e", '</a:t>
            </a:r>
            <a:r>
              <a:rPr lang="fr-FR" sz="2200" b="1" dirty="0" err="1">
                <a:solidFill>
                  <a:schemeClr val="accent5"/>
                </a:solidFill>
                <a:latin typeface="Consolas" charset="0"/>
                <a:ea typeface="Consolas" charset="0"/>
                <a:cs typeface="Consolas" charset="0"/>
              </a:rPr>
              <a:t>Opt</a:t>
            </a:r>
            <a:r>
              <a:rPr lang="fr-FR" sz="2200" b="1" dirty="0">
                <a:solidFill>
                  <a:schemeClr val="accent5"/>
                </a:solidFill>
                <a:latin typeface="Consolas" charset="0"/>
                <a:ea typeface="Consolas" charset="0"/>
                <a:cs typeface="Consolas" charset="0"/>
              </a:rPr>
              <a:t>)</a:t>
            </a:r>
            <a:r>
              <a:rPr lang="fr-FR" sz="2200" b="1" dirty="0">
                <a:latin typeface="Consolas" charset="0"/>
                <a:ea typeface="Consolas" charset="0"/>
                <a:cs typeface="Consolas" charset="0"/>
              </a:rPr>
              <a:t>]</a:t>
            </a:r>
            <a:endParaRPr lang="en-US" sz="2200" b="1" dirty="0">
              <a:latin typeface="Consolas" charset="0"/>
              <a:ea typeface="Consolas" charset="0"/>
              <a:cs typeface="Consolas" charset="0"/>
            </a:endParaRPr>
          </a:p>
          <a:p>
            <a:pPr marL="0" indent="0">
              <a:buNone/>
            </a:pP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&gt; </a:t>
            </a:r>
            <a:r>
              <a:rPr lang="en-US" sz="2200" b="1" dirty="0" smtClean="0">
                <a:latin typeface="Consolas" charset="0"/>
                <a:ea typeface="Consolas" charset="0"/>
                <a:cs typeface="Consolas" charset="0"/>
              </a:rPr>
              <a:t>:t path</a:t>
            </a:r>
          </a:p>
          <a:p>
            <a:pPr marL="0" indent="0">
              <a:buNone/>
            </a:pPr>
            <a:r>
              <a:rPr lang="fr-FR" sz="2200" b="1" dirty="0" smtClean="0">
                <a:latin typeface="Consolas" charset="0"/>
                <a:ea typeface="Consolas" charset="0"/>
                <a:cs typeface="Consolas" charset="0"/>
              </a:rPr>
              <a:t>R </a:t>
            </a:r>
            <a:r>
              <a:rPr lang="fr-FR" sz="2200" b="1" dirty="0">
                <a:latin typeface="Consolas" charset="0"/>
                <a:ea typeface="Consolas" charset="0"/>
                <a:cs typeface="Consolas" charset="0"/>
              </a:rPr>
              <a:t>'[</a:t>
            </a:r>
            <a:r>
              <a:rPr lang="fr-FR" sz="2200" b="1" dirty="0">
                <a:solidFill>
                  <a:schemeClr val="accent4"/>
                </a:solidFill>
                <a:latin typeface="Consolas" charset="0"/>
                <a:ea typeface="Consolas" charset="0"/>
                <a:cs typeface="Consolas" charset="0"/>
              </a:rPr>
              <a:t>'("b", 'Once)</a:t>
            </a:r>
            <a:r>
              <a:rPr lang="fr-FR" sz="2200" b="1" dirty="0">
                <a:latin typeface="Consolas" charset="0"/>
                <a:ea typeface="Consolas" charset="0"/>
                <a:cs typeface="Consolas" charset="0"/>
              </a:rPr>
              <a:t>, </a:t>
            </a:r>
            <a:r>
              <a:rPr lang="fr-FR" sz="2200" b="1" dirty="0">
                <a:solidFill>
                  <a:schemeClr val="accent1"/>
                </a:solidFill>
                <a:latin typeface="Consolas" charset="0"/>
                <a:ea typeface="Consolas" charset="0"/>
                <a:cs typeface="Consolas" charset="0"/>
              </a:rPr>
              <a:t>'("d", '</a:t>
            </a:r>
            <a:r>
              <a:rPr lang="fr-FR" sz="2200" b="1" dirty="0" err="1">
                <a:solidFill>
                  <a:schemeClr val="accent1"/>
                </a:solidFill>
                <a:latin typeface="Consolas" charset="0"/>
                <a:ea typeface="Consolas" charset="0"/>
                <a:cs typeface="Consolas" charset="0"/>
              </a:rPr>
              <a:t>Many</a:t>
            </a:r>
            <a:r>
              <a:rPr lang="fr-FR" sz="2200" b="1" dirty="0">
                <a:solidFill>
                  <a:schemeClr val="accent1"/>
                </a:solidFill>
                <a:latin typeface="Consolas" charset="0"/>
                <a:ea typeface="Consolas" charset="0"/>
                <a:cs typeface="Consolas" charset="0"/>
              </a:rPr>
              <a:t>)</a:t>
            </a:r>
            <a:r>
              <a:rPr lang="fr-FR" sz="2200" b="1" dirty="0">
                <a:latin typeface="Consolas" charset="0"/>
                <a:ea typeface="Consolas" charset="0"/>
                <a:cs typeface="Consolas" charset="0"/>
              </a:rPr>
              <a:t>, </a:t>
            </a:r>
            <a:r>
              <a:rPr lang="fr-FR" sz="2200" b="1" dirty="0">
                <a:solidFill>
                  <a:schemeClr val="accent5"/>
                </a:solidFill>
                <a:latin typeface="Consolas" charset="0"/>
                <a:ea typeface="Consolas" charset="0"/>
                <a:cs typeface="Consolas" charset="0"/>
              </a:rPr>
              <a:t>'("e", '</a:t>
            </a:r>
            <a:r>
              <a:rPr lang="fr-FR" sz="2200" b="1" dirty="0" err="1">
                <a:solidFill>
                  <a:schemeClr val="accent5"/>
                </a:solidFill>
                <a:latin typeface="Consolas" charset="0"/>
                <a:ea typeface="Consolas" charset="0"/>
                <a:cs typeface="Consolas" charset="0"/>
              </a:rPr>
              <a:t>Opt</a:t>
            </a:r>
            <a:r>
              <a:rPr lang="fr-FR" sz="2200" b="1" dirty="0" smtClean="0">
                <a:solidFill>
                  <a:schemeClr val="accent5"/>
                </a:solidFill>
                <a:latin typeface="Consolas" charset="0"/>
                <a:ea typeface="Consolas" charset="0"/>
                <a:cs typeface="Consolas" charset="0"/>
              </a:rPr>
              <a:t>)</a:t>
            </a:r>
            <a:r>
              <a:rPr lang="fr-FR" sz="2200" b="1" dirty="0" smtClean="0">
                <a:latin typeface="Consolas" charset="0"/>
                <a:ea typeface="Consolas" charset="0"/>
                <a:cs typeface="Consolas" charset="0"/>
              </a:rPr>
              <a:t>]</a:t>
            </a:r>
            <a:endParaRPr lang="en-US" sz="2200" b="1" dirty="0" smtClean="0">
              <a:latin typeface="Consolas" charset="0"/>
              <a:ea typeface="Consolas" charset="0"/>
              <a:cs typeface="Consolas" charset="0"/>
            </a:endParaRPr>
          </a:p>
        </p:txBody>
      </p:sp>
      <p:sp>
        <p:nvSpPr>
          <p:cNvPr id="23" name="TextBox 22"/>
          <p:cNvSpPr txBox="1"/>
          <p:nvPr/>
        </p:nvSpPr>
        <p:spPr>
          <a:xfrm>
            <a:off x="5286548" y="6488668"/>
            <a:ext cx="3658502" cy="369332"/>
          </a:xfrm>
          <a:prstGeom prst="rect">
            <a:avLst/>
          </a:prstGeom>
          <a:noFill/>
        </p:spPr>
        <p:txBody>
          <a:bodyPr wrap="none" rtlCol="0">
            <a:spAutoFit/>
          </a:bodyPr>
          <a:lstStyle/>
          <a:p>
            <a:r>
              <a:rPr lang="en-US" smtClean="0">
                <a:solidFill>
                  <a:schemeClr val="bg2">
                    <a:lumMod val="50000"/>
                  </a:schemeClr>
                </a:solidFill>
              </a:rPr>
              <a:t>Type-level </a:t>
            </a:r>
            <a:r>
              <a:rPr lang="en-US" smtClean="0">
                <a:solidFill>
                  <a:schemeClr val="bg2">
                    <a:lumMod val="50000"/>
                  </a:schemeClr>
                </a:solidFill>
              </a:rPr>
              <a:t>symbols </a:t>
            </a:r>
            <a:r>
              <a:rPr lang="en-US" dirty="0" smtClean="0">
                <a:solidFill>
                  <a:schemeClr val="bg2">
                    <a:lumMod val="50000"/>
                  </a:schemeClr>
                </a:solidFill>
              </a:rPr>
              <a:t>[</a:t>
            </a:r>
            <a:r>
              <a:rPr lang="en-US" dirty="0" err="1" smtClean="0">
                <a:solidFill>
                  <a:schemeClr val="bg2">
                    <a:lumMod val="50000"/>
                  </a:schemeClr>
                </a:solidFill>
              </a:rPr>
              <a:t>Diatcki</a:t>
            </a:r>
            <a:r>
              <a:rPr lang="en-US" dirty="0" smtClean="0">
                <a:solidFill>
                  <a:schemeClr val="bg2">
                    <a:lumMod val="50000"/>
                  </a:schemeClr>
                </a:solidFill>
              </a:rPr>
              <a:t>, HS 2015]</a:t>
            </a:r>
            <a:endParaRPr lang="en-US" dirty="0">
              <a:solidFill>
                <a:schemeClr val="bg2">
                  <a:lumMod val="50000"/>
                </a:schemeClr>
              </a:solidFill>
            </a:endParaRPr>
          </a:p>
        </p:txBody>
      </p:sp>
      <p:sp>
        <p:nvSpPr>
          <p:cNvPr id="24" name="TextBox 23"/>
          <p:cNvSpPr txBox="1"/>
          <p:nvPr/>
        </p:nvSpPr>
        <p:spPr>
          <a:xfrm>
            <a:off x="2095083" y="6201575"/>
            <a:ext cx="6876113" cy="369332"/>
          </a:xfrm>
          <a:prstGeom prst="rect">
            <a:avLst/>
          </a:prstGeom>
          <a:noFill/>
        </p:spPr>
        <p:txBody>
          <a:bodyPr wrap="none" rtlCol="0">
            <a:spAutoFit/>
          </a:bodyPr>
          <a:lstStyle/>
          <a:p>
            <a:r>
              <a:rPr lang="en-US" dirty="0" err="1" smtClean="0">
                <a:solidFill>
                  <a:schemeClr val="bg2">
                    <a:lumMod val="50000"/>
                  </a:schemeClr>
                </a:solidFill>
              </a:rPr>
              <a:t>DataKinds</a:t>
            </a:r>
            <a:r>
              <a:rPr lang="en-US" dirty="0" smtClean="0">
                <a:solidFill>
                  <a:schemeClr val="bg2">
                    <a:lumMod val="50000"/>
                  </a:schemeClr>
                </a:solidFill>
              </a:rPr>
              <a:t> [</a:t>
            </a:r>
            <a:r>
              <a:rPr lang="en-US" dirty="0" err="1" smtClean="0">
                <a:solidFill>
                  <a:schemeClr val="bg2">
                    <a:lumMod val="50000"/>
                  </a:schemeClr>
                </a:solidFill>
              </a:rPr>
              <a:t>Yorgey</a:t>
            </a:r>
            <a:r>
              <a:rPr lang="en-US" dirty="0" smtClean="0">
                <a:solidFill>
                  <a:schemeClr val="bg2">
                    <a:lumMod val="50000"/>
                  </a:schemeClr>
                </a:solidFill>
              </a:rPr>
              <a:t>, Weirich, Cretin, Peyton Jones, </a:t>
            </a:r>
            <a:r>
              <a:rPr lang="en-US" dirty="0" err="1" smtClean="0">
                <a:solidFill>
                  <a:schemeClr val="bg2">
                    <a:lumMod val="50000"/>
                  </a:schemeClr>
                </a:solidFill>
              </a:rPr>
              <a:t>Magalhães</a:t>
            </a:r>
            <a:r>
              <a:rPr lang="en-US" dirty="0" smtClean="0">
                <a:solidFill>
                  <a:schemeClr val="bg2">
                    <a:lumMod val="50000"/>
                  </a:schemeClr>
                </a:solidFill>
              </a:rPr>
              <a:t> TLDI 2012]</a:t>
            </a:r>
            <a:endParaRPr lang="en-US" dirty="0">
              <a:solidFill>
                <a:schemeClr val="bg2">
                  <a:lumMod val="50000"/>
                </a:schemeClr>
              </a:solidFill>
            </a:endParaRPr>
          </a:p>
        </p:txBody>
      </p:sp>
    </p:spTree>
    <p:extLst>
      <p:ext uri="{BB962C8B-B14F-4D97-AF65-F5344CB8AC3E}">
        <p14:creationId xmlns:p14="http://schemas.microsoft.com/office/powerpoint/2010/main" val="705085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052689" y="3438079"/>
            <a:ext cx="787791" cy="346130"/>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14" name="Rectangle 13"/>
          <p:cNvSpPr/>
          <p:nvPr/>
        </p:nvSpPr>
        <p:spPr>
          <a:xfrm>
            <a:off x="1097282" y="4438905"/>
            <a:ext cx="773723" cy="330041"/>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grpSp>
        <p:nvGrpSpPr>
          <p:cNvPr id="12" name="Group 11"/>
          <p:cNvGrpSpPr/>
          <p:nvPr/>
        </p:nvGrpSpPr>
        <p:grpSpPr>
          <a:xfrm>
            <a:off x="787791" y="1561514"/>
            <a:ext cx="7828230" cy="407963"/>
            <a:chOff x="787791" y="1561514"/>
            <a:chExt cx="7828230" cy="407963"/>
          </a:xfrm>
        </p:grpSpPr>
        <p:sp>
          <p:nvSpPr>
            <p:cNvPr id="10" name="Rectangle 9"/>
            <p:cNvSpPr/>
            <p:nvPr/>
          </p:nvSpPr>
          <p:spPr>
            <a:xfrm>
              <a:off x="787791" y="1561514"/>
              <a:ext cx="675249"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229161" y="1561514"/>
              <a:ext cx="386860"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628650" y="111554"/>
            <a:ext cx="7886700" cy="859632"/>
          </a:xfrm>
        </p:spPr>
        <p:txBody>
          <a:bodyPr/>
          <a:lstStyle/>
          <a:p>
            <a:r>
              <a:rPr lang="en-US" dirty="0" smtClean="0"/>
              <a:t>How does this work?</a:t>
            </a:r>
            <a:endParaRPr lang="en-US" dirty="0"/>
          </a:p>
        </p:txBody>
      </p:sp>
      <p:sp>
        <p:nvSpPr>
          <p:cNvPr id="3" name="Content Placeholder 2"/>
          <p:cNvSpPr>
            <a:spLocks noGrp="1"/>
          </p:cNvSpPr>
          <p:nvPr>
            <p:ph idx="1"/>
          </p:nvPr>
        </p:nvSpPr>
        <p:spPr>
          <a:xfrm>
            <a:off x="457200" y="1094829"/>
            <a:ext cx="8229600" cy="1717527"/>
          </a:xfrm>
          <a:noFill/>
        </p:spPr>
        <p:style>
          <a:lnRef idx="2">
            <a:schemeClr val="accent1"/>
          </a:lnRef>
          <a:fillRef idx="1">
            <a:schemeClr val="lt1"/>
          </a:fillRef>
          <a:effectRef idx="0">
            <a:schemeClr val="accent1"/>
          </a:effectRef>
          <a:fontRef idx="minor">
            <a:schemeClr val="dk1"/>
          </a:fontRef>
        </p:style>
        <p:txBody>
          <a:bodyPr>
            <a:noAutofit/>
          </a:bodyPr>
          <a:lstStyle/>
          <a:p>
            <a:pPr marL="0" indent="0">
              <a:buNone/>
            </a:pPr>
            <a:r>
              <a:rPr lang="en-US" sz="2200" b="1" dirty="0" smtClean="0">
                <a:latin typeface="Consolas" charset="0"/>
                <a:ea typeface="Consolas" charset="0"/>
                <a:cs typeface="Consolas" charset="0"/>
              </a:rPr>
              <a:t>&gt; path </a:t>
            </a:r>
            <a:r>
              <a:rPr lang="en-US" sz="2200" b="1" dirty="0">
                <a:latin typeface="Consolas" charset="0"/>
                <a:ea typeface="Consolas" charset="0"/>
                <a:cs typeface="Consolas" charset="0"/>
              </a:rPr>
              <a:t>= </a:t>
            </a:r>
            <a:endParaRPr lang="en-US" sz="2200" b="1" dirty="0" smtClean="0">
              <a:latin typeface="Consolas" charset="0"/>
              <a:ea typeface="Consolas" charset="0"/>
              <a:cs typeface="Consolas" charset="0"/>
            </a:endParaRPr>
          </a:p>
          <a:p>
            <a:pPr marL="0" indent="0">
              <a:buNone/>
            </a:pP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re|</a:t>
            </a:r>
            <a:r>
              <a:rPr lang="en-US" sz="2200" b="1" dirty="0">
                <a:solidFill>
                  <a:schemeClr val="tx1"/>
                </a:solidFill>
                <a:latin typeface="Consolas" charset="0"/>
                <a:ea typeface="Consolas" charset="0"/>
                <a:cs typeface="Consolas" charset="0"/>
              </a:rPr>
              <a:t>/?(</a:t>
            </a:r>
            <a:r>
              <a:rPr lang="en-US" sz="2200" b="1" dirty="0">
                <a:solidFill>
                  <a:schemeClr val="accent1"/>
                </a:solidFill>
                <a:latin typeface="Consolas" charset="0"/>
                <a:ea typeface="Consolas" charset="0"/>
                <a:cs typeface="Consolas" charset="0"/>
              </a:rPr>
              <a:t>(?P&lt;d&gt;[^/]+)</a:t>
            </a:r>
            <a:r>
              <a:rPr lang="en-US" sz="2200" b="1" dirty="0">
                <a:solidFill>
                  <a:schemeClr val="tx1"/>
                </a:solidFill>
                <a:latin typeface="Consolas" charset="0"/>
                <a:ea typeface="Consolas" charset="0"/>
                <a:cs typeface="Consolas" charset="0"/>
              </a:rPr>
              <a:t>/)*</a:t>
            </a:r>
            <a:r>
              <a:rPr lang="en-US" sz="2200" b="1" dirty="0">
                <a:solidFill>
                  <a:schemeClr val="accent4"/>
                </a:solidFill>
                <a:latin typeface="Consolas" charset="0"/>
                <a:ea typeface="Consolas" charset="0"/>
                <a:cs typeface="Consolas" charset="0"/>
              </a:rPr>
              <a:t>(?P&lt;b</a:t>
            </a:r>
            <a:r>
              <a:rPr lang="en-US" sz="2200" b="1" dirty="0" smtClean="0">
                <a:solidFill>
                  <a:schemeClr val="accent4"/>
                </a:solidFill>
                <a:latin typeface="Consolas" charset="0"/>
                <a:ea typeface="Consolas" charset="0"/>
                <a:cs typeface="Consolas" charset="0"/>
              </a:rPr>
              <a:t>&gt;[^\./]+)</a:t>
            </a:r>
            <a:r>
              <a:rPr lang="en-US" sz="2200" b="1" dirty="0" smtClean="0">
                <a:solidFill>
                  <a:schemeClr val="accent5"/>
                </a:solidFill>
                <a:latin typeface="Consolas" charset="0"/>
                <a:ea typeface="Consolas" charset="0"/>
                <a:cs typeface="Consolas" charset="0"/>
              </a:rPr>
              <a:t>(?</a:t>
            </a:r>
            <a:r>
              <a:rPr lang="en-US" sz="2200" b="1" dirty="0">
                <a:solidFill>
                  <a:schemeClr val="accent5"/>
                </a:solidFill>
                <a:latin typeface="Consolas" charset="0"/>
                <a:ea typeface="Consolas" charset="0"/>
                <a:cs typeface="Consolas" charset="0"/>
              </a:rPr>
              <a:t>P&lt;e&gt;\..*)</a:t>
            </a:r>
            <a:r>
              <a:rPr lang="en-US" sz="2200" b="1" dirty="0">
                <a:solidFill>
                  <a:schemeClr val="tx1"/>
                </a:solidFill>
                <a:latin typeface="Consolas" charset="0"/>
                <a:ea typeface="Consolas" charset="0"/>
                <a:cs typeface="Consolas" charset="0"/>
              </a:rPr>
              <a:t>?</a:t>
            </a:r>
            <a:r>
              <a:rPr lang="en-US" sz="2200" b="1" dirty="0">
                <a:latin typeface="Consolas" charset="0"/>
                <a:ea typeface="Consolas" charset="0"/>
                <a:cs typeface="Consolas" charset="0"/>
              </a:rPr>
              <a:t>|]</a:t>
            </a:r>
          </a:p>
          <a:p>
            <a:pPr marL="0" indent="0">
              <a:buNone/>
            </a:pPr>
            <a:r>
              <a:rPr lang="en-US" sz="2200" b="1" dirty="0" smtClean="0">
                <a:latin typeface="Consolas" charset="0"/>
                <a:ea typeface="Consolas" charset="0"/>
                <a:cs typeface="Consolas" charset="0"/>
              </a:rPr>
              <a:t>&gt; </a:t>
            </a:r>
            <a:r>
              <a:rPr lang="en-US" sz="2200" b="1" dirty="0">
                <a:latin typeface="Consolas" charset="0"/>
                <a:ea typeface="Consolas" charset="0"/>
                <a:cs typeface="Consolas" charset="0"/>
              </a:rPr>
              <a:t>:t path</a:t>
            </a:r>
          </a:p>
          <a:p>
            <a:pPr marL="0" indent="0">
              <a:buNone/>
            </a:pPr>
            <a:r>
              <a:rPr lang="fr-FR" sz="2200" b="1" dirty="0" smtClean="0">
                <a:latin typeface="Consolas" charset="0"/>
                <a:ea typeface="Consolas" charset="0"/>
                <a:cs typeface="Consolas" charset="0"/>
              </a:rPr>
              <a:t>R </a:t>
            </a:r>
            <a:r>
              <a:rPr lang="fr-FR" sz="2200" b="1" dirty="0">
                <a:latin typeface="Consolas" charset="0"/>
                <a:ea typeface="Consolas" charset="0"/>
                <a:cs typeface="Consolas" charset="0"/>
              </a:rPr>
              <a:t>'[</a:t>
            </a:r>
            <a:r>
              <a:rPr lang="fr-FR" sz="2200" b="1" dirty="0">
                <a:solidFill>
                  <a:schemeClr val="accent4"/>
                </a:solidFill>
                <a:latin typeface="Consolas" charset="0"/>
                <a:ea typeface="Consolas" charset="0"/>
                <a:cs typeface="Consolas" charset="0"/>
              </a:rPr>
              <a:t>'("b", 'Once)</a:t>
            </a:r>
            <a:r>
              <a:rPr lang="fr-FR" sz="2200" b="1" dirty="0">
                <a:latin typeface="Consolas" charset="0"/>
                <a:ea typeface="Consolas" charset="0"/>
                <a:cs typeface="Consolas" charset="0"/>
              </a:rPr>
              <a:t>, </a:t>
            </a:r>
            <a:r>
              <a:rPr lang="fr-FR" sz="2200" b="1" dirty="0">
                <a:solidFill>
                  <a:schemeClr val="accent1"/>
                </a:solidFill>
                <a:latin typeface="Consolas" charset="0"/>
                <a:ea typeface="Consolas" charset="0"/>
                <a:cs typeface="Consolas" charset="0"/>
              </a:rPr>
              <a:t>'("d", '</a:t>
            </a:r>
            <a:r>
              <a:rPr lang="fr-FR" sz="2200" b="1" dirty="0" err="1">
                <a:solidFill>
                  <a:schemeClr val="accent1"/>
                </a:solidFill>
                <a:latin typeface="Consolas" charset="0"/>
                <a:ea typeface="Consolas" charset="0"/>
                <a:cs typeface="Consolas" charset="0"/>
              </a:rPr>
              <a:t>Many</a:t>
            </a:r>
            <a:r>
              <a:rPr lang="fr-FR" sz="2200" b="1" dirty="0">
                <a:solidFill>
                  <a:schemeClr val="accent1"/>
                </a:solidFill>
                <a:latin typeface="Consolas" charset="0"/>
                <a:ea typeface="Consolas" charset="0"/>
                <a:cs typeface="Consolas" charset="0"/>
              </a:rPr>
              <a:t>)</a:t>
            </a:r>
            <a:r>
              <a:rPr lang="fr-FR" sz="2200" b="1" dirty="0">
                <a:latin typeface="Consolas" charset="0"/>
                <a:ea typeface="Consolas" charset="0"/>
                <a:cs typeface="Consolas" charset="0"/>
              </a:rPr>
              <a:t>, </a:t>
            </a:r>
            <a:r>
              <a:rPr lang="fr-FR" sz="2200" b="1" dirty="0">
                <a:solidFill>
                  <a:schemeClr val="accent5"/>
                </a:solidFill>
                <a:latin typeface="Consolas" charset="0"/>
                <a:ea typeface="Consolas" charset="0"/>
                <a:cs typeface="Consolas" charset="0"/>
              </a:rPr>
              <a:t>'("e", '</a:t>
            </a:r>
            <a:r>
              <a:rPr lang="fr-FR" sz="2200" b="1" dirty="0" err="1">
                <a:solidFill>
                  <a:schemeClr val="accent5"/>
                </a:solidFill>
                <a:latin typeface="Consolas" charset="0"/>
                <a:ea typeface="Consolas" charset="0"/>
                <a:cs typeface="Consolas" charset="0"/>
              </a:rPr>
              <a:t>Opt</a:t>
            </a:r>
            <a:r>
              <a:rPr lang="fr-FR" sz="2200" b="1" dirty="0">
                <a:solidFill>
                  <a:schemeClr val="accent5"/>
                </a:solidFill>
                <a:latin typeface="Consolas" charset="0"/>
                <a:ea typeface="Consolas" charset="0"/>
                <a:cs typeface="Consolas" charset="0"/>
              </a:rPr>
              <a:t>)</a:t>
            </a:r>
            <a:r>
              <a:rPr lang="fr-FR" sz="2200" b="1" dirty="0">
                <a:latin typeface="Consolas" charset="0"/>
                <a:ea typeface="Consolas" charset="0"/>
                <a:cs typeface="Consolas" charset="0"/>
              </a:rPr>
              <a:t>]</a:t>
            </a:r>
            <a:endParaRPr lang="en-US" sz="2200" b="1" dirty="0">
              <a:latin typeface="Consolas" charset="0"/>
              <a:ea typeface="Consolas" charset="0"/>
              <a:cs typeface="Consolas" charset="0"/>
            </a:endParaRPr>
          </a:p>
        </p:txBody>
      </p:sp>
      <p:sp>
        <p:nvSpPr>
          <p:cNvPr id="5" name="TextBox 4"/>
          <p:cNvSpPr txBox="1"/>
          <p:nvPr/>
        </p:nvSpPr>
        <p:spPr>
          <a:xfrm>
            <a:off x="4034023" y="6437349"/>
            <a:ext cx="5029967" cy="369332"/>
          </a:xfrm>
          <a:prstGeom prst="rect">
            <a:avLst/>
          </a:prstGeom>
          <a:noFill/>
        </p:spPr>
        <p:txBody>
          <a:bodyPr wrap="none" rtlCol="0">
            <a:spAutoFit/>
          </a:bodyPr>
          <a:lstStyle/>
          <a:p>
            <a:r>
              <a:rPr lang="en-US" dirty="0" err="1" smtClean="0">
                <a:solidFill>
                  <a:schemeClr val="bg2">
                    <a:lumMod val="50000"/>
                  </a:schemeClr>
                </a:solidFill>
              </a:rPr>
              <a:t>TemplateHaskell</a:t>
            </a:r>
            <a:r>
              <a:rPr lang="en-US" dirty="0" smtClean="0">
                <a:solidFill>
                  <a:schemeClr val="bg2">
                    <a:lumMod val="50000"/>
                  </a:schemeClr>
                </a:solidFill>
              </a:rPr>
              <a:t> [</a:t>
            </a:r>
            <a:r>
              <a:rPr lang="en-US" dirty="0" err="1" smtClean="0">
                <a:solidFill>
                  <a:schemeClr val="bg2">
                    <a:lumMod val="50000"/>
                  </a:schemeClr>
                </a:solidFill>
              </a:rPr>
              <a:t>Sheard</a:t>
            </a:r>
            <a:r>
              <a:rPr lang="en-US" dirty="0" smtClean="0">
                <a:solidFill>
                  <a:schemeClr val="bg2">
                    <a:lumMod val="50000"/>
                  </a:schemeClr>
                </a:solidFill>
              </a:rPr>
              <a:t> &amp; Peyton Jones, HW 2002]</a:t>
            </a:r>
            <a:endParaRPr lang="en-US" dirty="0">
              <a:solidFill>
                <a:schemeClr val="bg2">
                  <a:lumMod val="50000"/>
                </a:schemeClr>
              </a:solidFill>
            </a:endParaRPr>
          </a:p>
        </p:txBody>
      </p:sp>
      <p:sp>
        <p:nvSpPr>
          <p:cNvPr id="7" name="TextBox 6"/>
          <p:cNvSpPr txBox="1"/>
          <p:nvPr/>
        </p:nvSpPr>
        <p:spPr>
          <a:xfrm>
            <a:off x="4290645" y="111553"/>
            <a:ext cx="3733010" cy="769441"/>
          </a:xfrm>
          <a:prstGeom prst="rect">
            <a:avLst/>
          </a:prstGeom>
          <a:noFill/>
        </p:spPr>
        <p:txBody>
          <a:bodyPr wrap="none" rtlCol="0">
            <a:spAutoFit/>
          </a:bodyPr>
          <a:lstStyle/>
          <a:p>
            <a:r>
              <a:rPr lang="en-US" sz="4400" dirty="0" smtClean="0">
                <a:latin typeface="Tw Cen MT Condensed" charset="0"/>
                <a:ea typeface="Tw Cen MT Condensed" charset="0"/>
                <a:cs typeface="Tw Cen MT Condensed" charset="0"/>
              </a:rPr>
              <a:t>Compile time parsing</a:t>
            </a:r>
            <a:endParaRPr lang="en-US" sz="4400" dirty="0">
              <a:latin typeface="Tw Cen MT Condensed" charset="0"/>
              <a:ea typeface="Tw Cen MT Condensed" charset="0"/>
              <a:cs typeface="Tw Cen MT Condensed" charset="0"/>
            </a:endParaRPr>
          </a:p>
        </p:txBody>
      </p:sp>
      <p:sp>
        <p:nvSpPr>
          <p:cNvPr id="8" name="Down Arrow 7"/>
          <p:cNvSpPr/>
          <p:nvPr/>
        </p:nvSpPr>
        <p:spPr>
          <a:xfrm>
            <a:off x="7582487" y="2812356"/>
            <a:ext cx="1256421" cy="971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71266" y="1108897"/>
            <a:ext cx="8229601" cy="1703459"/>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47700" y="6153376"/>
            <a:ext cx="6116290" cy="369332"/>
          </a:xfrm>
          <a:prstGeom prst="rect">
            <a:avLst/>
          </a:prstGeom>
          <a:noFill/>
        </p:spPr>
        <p:txBody>
          <a:bodyPr wrap="none" rtlCol="0">
            <a:spAutoFit/>
          </a:bodyPr>
          <a:lstStyle/>
          <a:p>
            <a:r>
              <a:rPr lang="en-US" dirty="0" err="1" smtClean="0">
                <a:solidFill>
                  <a:schemeClr val="bg2">
                    <a:lumMod val="50000"/>
                  </a:schemeClr>
                </a:solidFill>
              </a:rPr>
              <a:t>TypeApplications</a:t>
            </a:r>
            <a:r>
              <a:rPr lang="en-US" dirty="0" smtClean="0">
                <a:solidFill>
                  <a:schemeClr val="bg2">
                    <a:lumMod val="50000"/>
                  </a:schemeClr>
                </a:solidFill>
              </a:rPr>
              <a:t> [Eisenberg, Weirich, </a:t>
            </a:r>
            <a:r>
              <a:rPr lang="en-US" dirty="0" err="1" smtClean="0">
                <a:solidFill>
                  <a:schemeClr val="bg2">
                    <a:lumMod val="50000"/>
                  </a:schemeClr>
                </a:solidFill>
              </a:rPr>
              <a:t>Hamidhasan</a:t>
            </a:r>
            <a:r>
              <a:rPr lang="en-US" dirty="0" smtClean="0">
                <a:solidFill>
                  <a:schemeClr val="bg2">
                    <a:lumMod val="50000"/>
                  </a:schemeClr>
                </a:solidFill>
              </a:rPr>
              <a:t>, ESOP 2016]</a:t>
            </a:r>
            <a:endParaRPr lang="en-US" dirty="0">
              <a:solidFill>
                <a:schemeClr val="bg2">
                  <a:lumMod val="50000"/>
                </a:schemeClr>
              </a:solidFill>
            </a:endParaRPr>
          </a:p>
        </p:txBody>
      </p:sp>
      <p:sp>
        <p:nvSpPr>
          <p:cNvPr id="4" name="Content Placeholder 2"/>
          <p:cNvSpPr txBox="1">
            <a:spLocks/>
          </p:cNvSpPr>
          <p:nvPr/>
        </p:nvSpPr>
        <p:spPr>
          <a:xfrm>
            <a:off x="457199" y="3051175"/>
            <a:ext cx="8229601" cy="3114847"/>
          </a:xfrm>
          <a:prstGeom prst="rect">
            <a:avLst/>
          </a:prstGeom>
          <a:noFill/>
        </p:spPr>
        <p:style>
          <a:lnRef idx="2">
            <a:schemeClr val="accent1"/>
          </a:lnRef>
          <a:fillRef idx="1">
            <a:schemeClr val="lt1"/>
          </a:fillRef>
          <a:effectRef idx="0">
            <a:schemeClr val="accent1"/>
          </a:effectRef>
          <a:fontRef idx="minor">
            <a:schemeClr val="dk1"/>
          </a:fontRef>
        </p:style>
        <p:txBody>
          <a:bodyPr vert="horz" lIns="91436" tIns="45718" rIns="91436" bIns="45718" rtlCol="0">
            <a:noAutofit/>
          </a:bodyPr>
          <a:lstStyle>
            <a:lvl1pPr marL="342883" indent="-347455" algn="l" defTabSz="457177" rtl="0" eaLnBrk="1" latinLnBrk="0" hangingPunct="1">
              <a:spcBef>
                <a:spcPts val="800"/>
              </a:spcBef>
              <a:buFont typeface="Arial"/>
              <a:buChar char="•"/>
              <a:defRPr sz="2400" kern="1200">
                <a:solidFill>
                  <a:schemeClr val="dk1"/>
                </a:solidFill>
                <a:latin typeface="+mn-lt"/>
                <a:ea typeface="+mn-ea"/>
                <a:cs typeface="+mn-cs"/>
              </a:defRPr>
            </a:lvl1pPr>
            <a:lvl2pPr marL="742913" indent="-285736" algn="l" defTabSz="457177" rtl="0" eaLnBrk="1" latinLnBrk="0" hangingPunct="1">
              <a:spcBef>
                <a:spcPct val="20000"/>
              </a:spcBef>
              <a:buFont typeface="Arial"/>
              <a:buChar char="–"/>
              <a:defRPr sz="2000" kern="1200">
                <a:solidFill>
                  <a:schemeClr val="dk1"/>
                </a:solidFill>
                <a:latin typeface="+mn-lt"/>
                <a:ea typeface="+mn-ea"/>
                <a:cs typeface="+mn-cs"/>
              </a:defRPr>
            </a:lvl2pPr>
            <a:lvl3pPr marL="1142943" indent="-228589" algn="l" defTabSz="457177" rtl="0" eaLnBrk="1" latinLnBrk="0" hangingPunct="1">
              <a:spcBef>
                <a:spcPct val="20000"/>
              </a:spcBef>
              <a:buFont typeface="Arial"/>
              <a:buChar char="•"/>
              <a:defRPr sz="1800" kern="1200">
                <a:solidFill>
                  <a:schemeClr val="dk1"/>
                </a:solidFill>
                <a:latin typeface="+mn-lt"/>
                <a:ea typeface="+mn-ea"/>
                <a:cs typeface="+mn-cs"/>
              </a:defRPr>
            </a:lvl3pPr>
            <a:lvl4pPr marL="1600120" indent="-228589" algn="l" defTabSz="457177" rtl="0" eaLnBrk="1" latinLnBrk="0" hangingPunct="1">
              <a:spcBef>
                <a:spcPct val="20000"/>
              </a:spcBef>
              <a:buFont typeface="Arial"/>
              <a:buChar char="–"/>
              <a:defRPr sz="1600" kern="1200">
                <a:solidFill>
                  <a:schemeClr val="dk1"/>
                </a:solidFill>
                <a:latin typeface="+mn-lt"/>
                <a:ea typeface="+mn-ea"/>
                <a:cs typeface="+mn-cs"/>
              </a:defRPr>
            </a:lvl4pPr>
            <a:lvl5pPr marL="2057297" indent="-228589" algn="l" defTabSz="457177" rtl="0" eaLnBrk="1" latinLnBrk="0" hangingPunct="1">
              <a:spcBef>
                <a:spcPct val="20000"/>
              </a:spcBef>
              <a:buFont typeface="Arial"/>
              <a:buChar char="»"/>
              <a:defRPr sz="1600" kern="1200">
                <a:solidFill>
                  <a:schemeClr val="dk1"/>
                </a:solidFill>
                <a:latin typeface="+mn-lt"/>
                <a:ea typeface="+mn-ea"/>
                <a:cs typeface="+mn-cs"/>
              </a:defRPr>
            </a:lvl5pPr>
            <a:lvl6pPr marL="2514474" indent="-228589" algn="l" defTabSz="457177" rtl="0" eaLnBrk="1" latinLnBrk="0" hangingPunct="1">
              <a:spcBef>
                <a:spcPct val="20000"/>
              </a:spcBef>
              <a:buFont typeface="Arial"/>
              <a:buChar char="•"/>
              <a:defRPr sz="2000" kern="1200">
                <a:solidFill>
                  <a:schemeClr val="dk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dk1"/>
                </a:solidFill>
                <a:latin typeface="+mn-lt"/>
                <a:ea typeface="+mn-ea"/>
                <a:cs typeface="+mn-cs"/>
              </a:defRPr>
            </a:lvl7pPr>
            <a:lvl8pPr marL="3428828" indent="-228589" algn="l" defTabSz="457177" rtl="0" eaLnBrk="1" latinLnBrk="0" hangingPunct="1">
              <a:spcBef>
                <a:spcPct val="20000"/>
              </a:spcBef>
              <a:buFont typeface="Arial"/>
              <a:buChar char="•"/>
              <a:defRPr sz="2000" kern="1200">
                <a:solidFill>
                  <a:schemeClr val="dk1"/>
                </a:solidFill>
                <a:latin typeface="+mn-lt"/>
                <a:ea typeface="+mn-ea"/>
                <a:cs typeface="+mn-cs"/>
              </a:defRPr>
            </a:lvl8pPr>
            <a:lvl9pPr marL="3886005" indent="-228589" algn="l" defTabSz="457177" rtl="0" eaLnBrk="1" latinLnBrk="0" hangingPunct="1">
              <a:spcBef>
                <a:spcPct val="20000"/>
              </a:spcBef>
              <a:buFont typeface="Arial"/>
              <a:buChar char="•"/>
              <a:defRPr sz="2000" kern="1200">
                <a:solidFill>
                  <a:schemeClr val="dk1"/>
                </a:solidFill>
                <a:latin typeface="+mn-lt"/>
                <a:ea typeface="+mn-ea"/>
                <a:cs typeface="+mn-cs"/>
              </a:defRPr>
            </a:lvl9pPr>
          </a:lstStyle>
          <a:p>
            <a:pPr marL="0" indent="0">
              <a:buFont typeface="Arial"/>
              <a:buNone/>
            </a:pPr>
            <a:r>
              <a:rPr lang="en-US" sz="1800" b="1" dirty="0" smtClean="0">
                <a:latin typeface="Consolas" charset="0"/>
                <a:ea typeface="Consolas" charset="0"/>
                <a:cs typeface="Consolas" charset="0"/>
              </a:rPr>
              <a:t>&gt; </a:t>
            </a:r>
            <a:r>
              <a:rPr lang="en-US" sz="2200" b="1" dirty="0" smtClean="0">
                <a:latin typeface="Consolas" charset="0"/>
                <a:ea typeface="Consolas" charset="0"/>
                <a:cs typeface="Consolas" charset="0"/>
              </a:rPr>
              <a:t>path </a:t>
            </a:r>
            <a:r>
              <a:rPr lang="en-US" sz="2200" b="1" dirty="0" smtClean="0">
                <a:latin typeface="Consolas" charset="0"/>
                <a:ea typeface="Consolas" charset="0"/>
                <a:cs typeface="Consolas" charset="0"/>
              </a:rPr>
              <a:t>= </a:t>
            </a:r>
            <a:r>
              <a:rPr lang="fr-FR" sz="2200" b="1" dirty="0" err="1" smtClean="0">
                <a:solidFill>
                  <a:schemeClr val="tx1"/>
                </a:solidFill>
                <a:latin typeface="Consolas" charset="0"/>
                <a:ea typeface="Consolas" charset="0"/>
                <a:cs typeface="Consolas" charset="0"/>
              </a:rPr>
              <a:t>ralt</a:t>
            </a:r>
            <a:r>
              <a:rPr lang="fr-FR" sz="2200" b="1" dirty="0" smtClean="0">
                <a:solidFill>
                  <a:schemeClr val="tx1"/>
                </a:solidFill>
                <a:latin typeface="Consolas" charset="0"/>
                <a:ea typeface="Consolas" charset="0"/>
                <a:cs typeface="Consolas" charset="0"/>
              </a:rPr>
              <a:t> </a:t>
            </a:r>
            <a:r>
              <a:rPr lang="fr-FR" sz="2200" b="1" dirty="0" err="1" smtClean="0">
                <a:solidFill>
                  <a:schemeClr val="tx1"/>
                </a:solidFill>
                <a:latin typeface="Consolas" charset="0"/>
                <a:ea typeface="Consolas" charset="0"/>
                <a:cs typeface="Consolas" charset="0"/>
              </a:rPr>
              <a:t>rempty</a:t>
            </a:r>
            <a:r>
              <a:rPr lang="fr-FR" sz="2200" b="1" dirty="0" smtClean="0">
                <a:solidFill>
                  <a:schemeClr val="tx1"/>
                </a:solidFill>
                <a:latin typeface="Consolas" charset="0"/>
                <a:ea typeface="Consolas" charset="0"/>
                <a:cs typeface="Consolas" charset="0"/>
              </a:rPr>
              <a:t> </a:t>
            </a:r>
            <a:r>
              <a:rPr lang="fr-FR" sz="2200" b="1" dirty="0">
                <a:solidFill>
                  <a:schemeClr val="tx1"/>
                </a:solidFill>
                <a:latin typeface="Consolas" charset="0"/>
                <a:ea typeface="Consolas" charset="0"/>
                <a:cs typeface="Consolas" charset="0"/>
              </a:rPr>
              <a:t>(</a:t>
            </a:r>
            <a:r>
              <a:rPr lang="fr-FR" sz="2200" b="1" dirty="0" err="1">
                <a:solidFill>
                  <a:schemeClr val="tx1"/>
                </a:solidFill>
                <a:latin typeface="Consolas" charset="0"/>
                <a:ea typeface="Consolas" charset="0"/>
                <a:cs typeface="Consolas" charset="0"/>
              </a:rPr>
              <a:t>rchars</a:t>
            </a:r>
            <a:r>
              <a:rPr lang="fr-FR" sz="2200" b="1" dirty="0">
                <a:solidFill>
                  <a:schemeClr val="tx1"/>
                </a:solidFill>
                <a:latin typeface="Consolas" charset="0"/>
                <a:ea typeface="Consolas" charset="0"/>
                <a:cs typeface="Consolas" charset="0"/>
              </a:rPr>
              <a:t> "/")</a:t>
            </a:r>
            <a:r>
              <a:rPr lang="fr-FR" sz="2200" b="1" dirty="0">
                <a:latin typeface="Consolas" charset="0"/>
                <a:ea typeface="Consolas" charset="0"/>
                <a:cs typeface="Consolas" charset="0"/>
              </a:rPr>
              <a:t> `</a:t>
            </a:r>
            <a:r>
              <a:rPr lang="fr-FR" sz="2200" b="1" dirty="0" err="1">
                <a:latin typeface="Consolas" charset="0"/>
                <a:ea typeface="Consolas" charset="0"/>
                <a:cs typeface="Consolas" charset="0"/>
              </a:rPr>
              <a:t>rseq</a:t>
            </a:r>
            <a:r>
              <a:rPr lang="fr-FR" sz="2200" b="1" dirty="0">
                <a:latin typeface="Consolas" charset="0"/>
                <a:ea typeface="Consolas" charset="0"/>
                <a:cs typeface="Consolas" charset="0"/>
              </a:rPr>
              <a:t>`        </a:t>
            </a:r>
            <a:br>
              <a:rPr lang="fr-FR" sz="2200" b="1" dirty="0">
                <a:latin typeface="Consolas" charset="0"/>
                <a:ea typeface="Consolas" charset="0"/>
                <a:cs typeface="Consolas" charset="0"/>
              </a:rPr>
            </a:br>
            <a:r>
              <a:rPr lang="fr-FR" sz="2200" b="1" dirty="0" smtClean="0">
                <a:latin typeface="Consolas" charset="0"/>
                <a:ea typeface="Consolas" charset="0"/>
                <a:cs typeface="Consolas" charset="0"/>
              </a:rPr>
              <a:t>    </a:t>
            </a:r>
            <a:r>
              <a:rPr lang="fr-FR" sz="2200" b="1" dirty="0" err="1" smtClean="0">
                <a:solidFill>
                  <a:schemeClr val="tx1"/>
                </a:solidFill>
                <a:latin typeface="Consolas" charset="0"/>
                <a:ea typeface="Consolas" charset="0"/>
                <a:cs typeface="Consolas" charset="0"/>
              </a:rPr>
              <a:t>rstar</a:t>
            </a:r>
            <a:r>
              <a:rPr lang="fr-FR" sz="2200" b="1" dirty="0" smtClean="0">
                <a:solidFill>
                  <a:schemeClr val="tx1"/>
                </a:solidFill>
                <a:latin typeface="Consolas" charset="0"/>
                <a:ea typeface="Consolas" charset="0"/>
                <a:cs typeface="Consolas" charset="0"/>
              </a:rPr>
              <a:t> </a:t>
            </a:r>
            <a:r>
              <a:rPr lang="fr-FR" sz="2200" b="1" dirty="0">
                <a:solidFill>
                  <a:schemeClr val="accent1"/>
                </a:solidFill>
                <a:latin typeface="Consolas" charset="0"/>
                <a:ea typeface="Consolas" charset="0"/>
                <a:cs typeface="Consolas" charset="0"/>
              </a:rPr>
              <a:t>(</a:t>
            </a:r>
            <a:r>
              <a:rPr lang="fr-FR" sz="2200" b="1" dirty="0" err="1">
                <a:solidFill>
                  <a:schemeClr val="accent1"/>
                </a:solidFill>
                <a:latin typeface="Consolas" charset="0"/>
                <a:ea typeface="Consolas" charset="0"/>
                <a:cs typeface="Consolas" charset="0"/>
              </a:rPr>
              <a:t>rmark</a:t>
            </a:r>
            <a:r>
              <a:rPr lang="fr-FR" sz="2200" b="1" dirty="0">
                <a:solidFill>
                  <a:schemeClr val="accent1"/>
                </a:solidFill>
                <a:latin typeface="Consolas" charset="0"/>
                <a:ea typeface="Consolas" charset="0"/>
                <a:cs typeface="Consolas" charset="0"/>
              </a:rPr>
              <a:t> </a:t>
            </a:r>
            <a:r>
              <a:rPr lang="fr-FR" sz="2200" b="1" dirty="0">
                <a:solidFill>
                  <a:schemeClr val="accent1"/>
                </a:solidFill>
                <a:latin typeface="Consolas" charset="0"/>
                <a:ea typeface="Consolas" charset="0"/>
                <a:cs typeface="Consolas" charset="0"/>
              </a:rPr>
              <a:t>@</a:t>
            </a:r>
            <a:r>
              <a:rPr lang="fr-FR" sz="2200" b="1" dirty="0" smtClean="0">
                <a:solidFill>
                  <a:schemeClr val="accent1"/>
                </a:solidFill>
                <a:latin typeface="Consolas" charset="0"/>
                <a:ea typeface="Consolas" charset="0"/>
                <a:cs typeface="Consolas" charset="0"/>
              </a:rPr>
              <a:t>"d" </a:t>
            </a:r>
            <a:r>
              <a:rPr lang="fr-FR" sz="2200" b="1" dirty="0">
                <a:solidFill>
                  <a:schemeClr val="accent1"/>
                </a:solidFill>
                <a:latin typeface="Consolas" charset="0"/>
                <a:ea typeface="Consolas" charset="0"/>
                <a:cs typeface="Consolas" charset="0"/>
              </a:rPr>
              <a:t>(</a:t>
            </a:r>
            <a:r>
              <a:rPr lang="fr-FR" sz="2200" b="1" dirty="0" err="1">
                <a:solidFill>
                  <a:schemeClr val="accent1"/>
                </a:solidFill>
                <a:latin typeface="Consolas" charset="0"/>
                <a:ea typeface="Consolas" charset="0"/>
                <a:cs typeface="Consolas" charset="0"/>
              </a:rPr>
              <a:t>rplus</a:t>
            </a:r>
            <a:r>
              <a:rPr lang="fr-FR" sz="2200" b="1" dirty="0">
                <a:solidFill>
                  <a:schemeClr val="accent1"/>
                </a:solidFill>
                <a:latin typeface="Consolas" charset="0"/>
                <a:ea typeface="Consolas" charset="0"/>
                <a:cs typeface="Consolas" charset="0"/>
              </a:rPr>
              <a:t> (</a:t>
            </a:r>
            <a:r>
              <a:rPr lang="fr-FR" sz="2200" b="1" dirty="0" err="1">
                <a:solidFill>
                  <a:schemeClr val="accent1"/>
                </a:solidFill>
                <a:latin typeface="Consolas" charset="0"/>
                <a:ea typeface="Consolas" charset="0"/>
                <a:cs typeface="Consolas" charset="0"/>
              </a:rPr>
              <a:t>rnot</a:t>
            </a:r>
            <a:r>
              <a:rPr lang="fr-FR" sz="2200" b="1" dirty="0">
                <a:solidFill>
                  <a:schemeClr val="accent1"/>
                </a:solidFill>
                <a:latin typeface="Consolas" charset="0"/>
                <a:ea typeface="Consolas" charset="0"/>
                <a:cs typeface="Consolas" charset="0"/>
              </a:rPr>
              <a:t> "/")) </a:t>
            </a:r>
            <a:r>
              <a:rPr lang="fr-FR" sz="2200" b="1" dirty="0">
                <a:solidFill>
                  <a:schemeClr val="accent1"/>
                </a:solidFill>
                <a:latin typeface="Consolas" charset="0"/>
                <a:ea typeface="Consolas" charset="0"/>
                <a:cs typeface="Consolas" charset="0"/>
              </a:rPr>
              <a:t/>
            </a:r>
            <a:br>
              <a:rPr lang="fr-FR" sz="2200" b="1" dirty="0">
                <a:solidFill>
                  <a:schemeClr val="accent1"/>
                </a:solidFill>
                <a:latin typeface="Consolas" charset="0"/>
                <a:ea typeface="Consolas" charset="0"/>
                <a:cs typeface="Consolas" charset="0"/>
              </a:rPr>
            </a:br>
            <a:r>
              <a:rPr lang="fr-FR" sz="2200" b="1" dirty="0" smtClean="0">
                <a:solidFill>
                  <a:schemeClr val="accent1"/>
                </a:solidFill>
                <a:latin typeface="Consolas" charset="0"/>
                <a:ea typeface="Consolas" charset="0"/>
                <a:cs typeface="Consolas" charset="0"/>
              </a:rPr>
              <a:t>    </a:t>
            </a:r>
            <a:r>
              <a:rPr lang="fr-FR" sz="2200" b="1" dirty="0" smtClean="0">
                <a:solidFill>
                  <a:schemeClr val="tx1"/>
                </a:solidFill>
                <a:latin typeface="Consolas" charset="0"/>
                <a:ea typeface="Consolas" charset="0"/>
                <a:cs typeface="Consolas" charset="0"/>
              </a:rPr>
              <a:t>`</a:t>
            </a:r>
            <a:r>
              <a:rPr lang="fr-FR" sz="2200" b="1" dirty="0" err="1">
                <a:solidFill>
                  <a:schemeClr val="tx1"/>
                </a:solidFill>
                <a:latin typeface="Consolas" charset="0"/>
                <a:ea typeface="Consolas" charset="0"/>
                <a:cs typeface="Consolas" charset="0"/>
              </a:rPr>
              <a:t>rseq</a:t>
            </a:r>
            <a:r>
              <a:rPr lang="fr-FR" sz="2200" b="1" dirty="0">
                <a:solidFill>
                  <a:schemeClr val="tx1"/>
                </a:solidFill>
                <a:latin typeface="Consolas" charset="0"/>
                <a:ea typeface="Consolas" charset="0"/>
                <a:cs typeface="Consolas" charset="0"/>
              </a:rPr>
              <a:t>` </a:t>
            </a:r>
            <a:r>
              <a:rPr lang="fr-FR" sz="2200" b="1" dirty="0" err="1" smtClean="0">
                <a:solidFill>
                  <a:schemeClr val="tx1"/>
                </a:solidFill>
                <a:latin typeface="Consolas" charset="0"/>
                <a:ea typeface="Consolas" charset="0"/>
                <a:cs typeface="Consolas" charset="0"/>
              </a:rPr>
              <a:t>rchars</a:t>
            </a:r>
            <a:r>
              <a:rPr lang="fr-FR" sz="2200" b="1" dirty="0" smtClean="0">
                <a:solidFill>
                  <a:schemeClr val="tx1"/>
                </a:solidFill>
                <a:latin typeface="Consolas" charset="0"/>
                <a:ea typeface="Consolas" charset="0"/>
                <a:cs typeface="Consolas" charset="0"/>
              </a:rPr>
              <a:t> </a:t>
            </a:r>
            <a:r>
              <a:rPr lang="fr-FR" sz="2200" b="1" dirty="0" smtClean="0">
                <a:solidFill>
                  <a:schemeClr val="tx1"/>
                </a:solidFill>
                <a:latin typeface="Consolas" charset="0"/>
                <a:ea typeface="Consolas" charset="0"/>
                <a:cs typeface="Consolas" charset="0"/>
              </a:rPr>
              <a:t>"/")</a:t>
            </a:r>
            <a:r>
              <a:rPr lang="fr-FR" sz="2200" b="1" dirty="0">
                <a:solidFill>
                  <a:srgbClr val="FFC000"/>
                </a:solidFill>
                <a:latin typeface="Consolas" charset="0"/>
                <a:ea typeface="Consolas" charset="0"/>
                <a:cs typeface="Consolas" charset="0"/>
              </a:rPr>
              <a:t> </a:t>
            </a:r>
            <a:r>
              <a:rPr lang="fr-FR" sz="2200" b="1" dirty="0" smtClean="0">
                <a:latin typeface="Consolas" charset="0"/>
                <a:ea typeface="Consolas" charset="0"/>
                <a:cs typeface="Consolas" charset="0"/>
              </a:rPr>
              <a:t>`</a:t>
            </a:r>
            <a:r>
              <a:rPr lang="fr-FR" sz="2200" b="1" dirty="0" err="1" smtClean="0">
                <a:latin typeface="Consolas" charset="0"/>
                <a:ea typeface="Consolas" charset="0"/>
                <a:cs typeface="Consolas" charset="0"/>
              </a:rPr>
              <a:t>rseq</a:t>
            </a:r>
            <a:r>
              <a:rPr lang="fr-FR" sz="2200" b="1" dirty="0" smtClean="0">
                <a:latin typeface="Consolas" charset="0"/>
                <a:ea typeface="Consolas" charset="0"/>
                <a:cs typeface="Consolas" charset="0"/>
              </a:rPr>
              <a:t>` </a:t>
            </a:r>
            <a:r>
              <a:rPr lang="fr-FR" sz="2200" b="1" dirty="0" smtClean="0">
                <a:latin typeface="Consolas" charset="0"/>
                <a:ea typeface="Consolas" charset="0"/>
                <a:cs typeface="Consolas" charset="0"/>
              </a:rPr>
              <a:t/>
            </a:r>
            <a:br>
              <a:rPr lang="fr-FR" sz="2200" b="1" dirty="0" smtClean="0">
                <a:latin typeface="Consolas" charset="0"/>
                <a:ea typeface="Consolas" charset="0"/>
                <a:cs typeface="Consolas" charset="0"/>
              </a:rPr>
            </a:br>
            <a:r>
              <a:rPr lang="fr-FR" sz="2200" b="1" dirty="0" smtClean="0">
                <a:latin typeface="Consolas" charset="0"/>
                <a:ea typeface="Consolas" charset="0"/>
                <a:cs typeface="Consolas" charset="0"/>
              </a:rPr>
              <a:t>    </a:t>
            </a:r>
            <a:r>
              <a:rPr lang="fr-FR" sz="2200" b="1" dirty="0" err="1" smtClean="0">
                <a:solidFill>
                  <a:schemeClr val="accent4"/>
                </a:solidFill>
                <a:latin typeface="Consolas" charset="0"/>
                <a:ea typeface="Consolas" charset="0"/>
                <a:cs typeface="Consolas" charset="0"/>
              </a:rPr>
              <a:t>rmark</a:t>
            </a:r>
            <a:r>
              <a:rPr lang="fr-FR" sz="2200" b="1" dirty="0" smtClean="0">
                <a:solidFill>
                  <a:schemeClr val="accent4"/>
                </a:solidFill>
                <a:latin typeface="Consolas" charset="0"/>
                <a:ea typeface="Consolas" charset="0"/>
                <a:cs typeface="Consolas" charset="0"/>
              </a:rPr>
              <a:t> </a:t>
            </a:r>
            <a:r>
              <a:rPr lang="fr-FR" sz="2200" b="1" dirty="0">
                <a:solidFill>
                  <a:schemeClr val="accent4"/>
                </a:solidFill>
                <a:latin typeface="Consolas" charset="0"/>
                <a:ea typeface="Consolas" charset="0"/>
                <a:cs typeface="Consolas" charset="0"/>
              </a:rPr>
              <a:t>@</a:t>
            </a:r>
            <a:r>
              <a:rPr lang="fr-FR" sz="2200" b="1" dirty="0" smtClean="0">
                <a:solidFill>
                  <a:schemeClr val="accent4"/>
                </a:solidFill>
                <a:latin typeface="Consolas" charset="0"/>
                <a:ea typeface="Consolas" charset="0"/>
                <a:cs typeface="Consolas" charset="0"/>
              </a:rPr>
              <a:t>"b" </a:t>
            </a:r>
            <a:r>
              <a:rPr lang="fr-FR" sz="2200" b="1" dirty="0">
                <a:solidFill>
                  <a:schemeClr val="accent4"/>
                </a:solidFill>
                <a:latin typeface="Consolas" charset="0"/>
                <a:ea typeface="Consolas" charset="0"/>
                <a:cs typeface="Consolas" charset="0"/>
              </a:rPr>
              <a:t>(</a:t>
            </a:r>
            <a:r>
              <a:rPr lang="fr-FR" sz="2200" b="1" dirty="0" err="1">
                <a:solidFill>
                  <a:schemeClr val="accent4"/>
                </a:solidFill>
                <a:latin typeface="Consolas" charset="0"/>
                <a:ea typeface="Consolas" charset="0"/>
                <a:cs typeface="Consolas" charset="0"/>
              </a:rPr>
              <a:t>rplus</a:t>
            </a:r>
            <a:r>
              <a:rPr lang="fr-FR" sz="2200" b="1" dirty="0">
                <a:solidFill>
                  <a:schemeClr val="accent4"/>
                </a:solidFill>
                <a:latin typeface="Consolas" charset="0"/>
                <a:ea typeface="Consolas" charset="0"/>
                <a:cs typeface="Consolas" charset="0"/>
              </a:rPr>
              <a:t> (</a:t>
            </a:r>
            <a:r>
              <a:rPr lang="fr-FR" sz="2200" b="1" dirty="0" err="1">
                <a:solidFill>
                  <a:schemeClr val="accent4"/>
                </a:solidFill>
                <a:latin typeface="Consolas" charset="0"/>
                <a:ea typeface="Consolas" charset="0"/>
                <a:cs typeface="Consolas" charset="0"/>
              </a:rPr>
              <a:t>rnot</a:t>
            </a:r>
            <a:r>
              <a:rPr lang="fr-FR" sz="2200" b="1" dirty="0">
                <a:solidFill>
                  <a:schemeClr val="accent4"/>
                </a:solidFill>
                <a:latin typeface="Consolas" charset="0"/>
                <a:ea typeface="Consolas" charset="0"/>
                <a:cs typeface="Consolas" charset="0"/>
              </a:rPr>
              <a:t> </a:t>
            </a:r>
            <a:r>
              <a:rPr lang="fr-FR" sz="2200" b="1" dirty="0" smtClean="0">
                <a:solidFill>
                  <a:schemeClr val="accent4"/>
                </a:solidFill>
                <a:latin typeface="Consolas" charset="0"/>
                <a:ea typeface="Consolas" charset="0"/>
                <a:cs typeface="Consolas" charset="0"/>
              </a:rPr>
              <a:t>"./"))</a:t>
            </a:r>
            <a:r>
              <a:rPr lang="fr-FR" sz="2200" b="1" dirty="0" smtClean="0">
                <a:latin typeface="Consolas" charset="0"/>
                <a:ea typeface="Consolas" charset="0"/>
                <a:cs typeface="Consolas" charset="0"/>
              </a:rPr>
              <a:t> </a:t>
            </a:r>
            <a:r>
              <a:rPr lang="fr-FR" sz="2200" b="1" dirty="0">
                <a:latin typeface="Consolas" charset="0"/>
                <a:ea typeface="Consolas" charset="0"/>
                <a:cs typeface="Consolas" charset="0"/>
              </a:rPr>
              <a:t>`</a:t>
            </a:r>
            <a:r>
              <a:rPr lang="fr-FR" sz="2200" b="1" dirty="0" err="1">
                <a:latin typeface="Consolas" charset="0"/>
                <a:ea typeface="Consolas" charset="0"/>
                <a:cs typeface="Consolas" charset="0"/>
              </a:rPr>
              <a:t>rseq</a:t>
            </a:r>
            <a:r>
              <a:rPr lang="fr-FR" sz="2200" b="1" dirty="0">
                <a:latin typeface="Consolas" charset="0"/>
                <a:ea typeface="Consolas" charset="0"/>
                <a:cs typeface="Consolas" charset="0"/>
              </a:rPr>
              <a:t>`        </a:t>
            </a:r>
            <a:br>
              <a:rPr lang="fr-FR" sz="2200" b="1" dirty="0">
                <a:latin typeface="Consolas" charset="0"/>
                <a:ea typeface="Consolas" charset="0"/>
                <a:cs typeface="Consolas" charset="0"/>
              </a:rPr>
            </a:br>
            <a:r>
              <a:rPr lang="fr-FR" sz="2200" b="1" dirty="0" smtClean="0">
                <a:latin typeface="Consolas" charset="0"/>
                <a:ea typeface="Consolas" charset="0"/>
                <a:cs typeface="Consolas" charset="0"/>
              </a:rPr>
              <a:t>    </a:t>
            </a:r>
            <a:r>
              <a:rPr lang="fr-FR" sz="2200" b="1" dirty="0" err="1" smtClean="0">
                <a:solidFill>
                  <a:schemeClr val="tx1"/>
                </a:solidFill>
                <a:latin typeface="Consolas" charset="0"/>
                <a:ea typeface="Consolas" charset="0"/>
                <a:cs typeface="Consolas" charset="0"/>
              </a:rPr>
              <a:t>ralt</a:t>
            </a:r>
            <a:r>
              <a:rPr lang="fr-FR" sz="2200" b="1" dirty="0" smtClean="0">
                <a:solidFill>
                  <a:schemeClr val="tx1"/>
                </a:solidFill>
                <a:latin typeface="Consolas" charset="0"/>
                <a:ea typeface="Consolas" charset="0"/>
                <a:cs typeface="Consolas" charset="0"/>
              </a:rPr>
              <a:t> </a:t>
            </a:r>
            <a:r>
              <a:rPr lang="fr-FR" sz="2200" b="1" dirty="0" err="1" smtClean="0">
                <a:solidFill>
                  <a:schemeClr val="tx1"/>
                </a:solidFill>
                <a:latin typeface="Consolas" charset="0"/>
                <a:ea typeface="Consolas" charset="0"/>
                <a:cs typeface="Consolas" charset="0"/>
              </a:rPr>
              <a:t>rempty</a:t>
            </a:r>
            <a:r>
              <a:rPr lang="fr-FR" sz="2200" b="1" dirty="0" smtClean="0">
                <a:solidFill>
                  <a:schemeClr val="tx1"/>
                </a:solidFill>
                <a:latin typeface="Consolas" charset="0"/>
                <a:ea typeface="Consolas" charset="0"/>
                <a:cs typeface="Consolas" charset="0"/>
              </a:rPr>
              <a:t> </a:t>
            </a:r>
            <a:r>
              <a:rPr lang="fr-FR" sz="2200" b="1" dirty="0" smtClean="0">
                <a:solidFill>
                  <a:schemeClr val="accent5"/>
                </a:solidFill>
                <a:latin typeface="Consolas" charset="0"/>
                <a:ea typeface="Consolas" charset="0"/>
                <a:cs typeface="Consolas" charset="0"/>
              </a:rPr>
              <a:t>(</a:t>
            </a:r>
            <a:r>
              <a:rPr lang="fr-FR" sz="2200" b="1" dirty="0" err="1">
                <a:solidFill>
                  <a:schemeClr val="accent5"/>
                </a:solidFill>
                <a:latin typeface="Consolas" charset="0"/>
                <a:ea typeface="Consolas" charset="0"/>
                <a:cs typeface="Consolas" charset="0"/>
              </a:rPr>
              <a:t>rmark</a:t>
            </a:r>
            <a:r>
              <a:rPr lang="fr-FR" sz="2200" b="1" dirty="0">
                <a:solidFill>
                  <a:schemeClr val="accent5"/>
                </a:solidFill>
                <a:latin typeface="Consolas" charset="0"/>
                <a:ea typeface="Consolas" charset="0"/>
                <a:cs typeface="Consolas" charset="0"/>
              </a:rPr>
              <a:t> </a:t>
            </a:r>
            <a:r>
              <a:rPr lang="fr-FR" sz="2200" b="1" dirty="0">
                <a:solidFill>
                  <a:schemeClr val="accent5"/>
                </a:solidFill>
                <a:latin typeface="Consolas" charset="0"/>
                <a:ea typeface="Consolas" charset="0"/>
                <a:cs typeface="Consolas" charset="0"/>
              </a:rPr>
              <a:t>@</a:t>
            </a:r>
            <a:r>
              <a:rPr lang="fr-FR" sz="2200" b="1" dirty="0" smtClean="0">
                <a:solidFill>
                  <a:schemeClr val="accent5"/>
                </a:solidFill>
                <a:latin typeface="Consolas" charset="0"/>
                <a:ea typeface="Consolas" charset="0"/>
                <a:cs typeface="Consolas" charset="0"/>
              </a:rPr>
              <a:t>"e" </a:t>
            </a:r>
            <a:br>
              <a:rPr lang="fr-FR" sz="2200" b="1" dirty="0" smtClean="0">
                <a:solidFill>
                  <a:schemeClr val="accent5"/>
                </a:solidFill>
                <a:latin typeface="Consolas" charset="0"/>
                <a:ea typeface="Consolas" charset="0"/>
                <a:cs typeface="Consolas" charset="0"/>
              </a:rPr>
            </a:br>
            <a:r>
              <a:rPr lang="fr-FR" sz="2200" b="1" dirty="0" smtClean="0">
                <a:solidFill>
                  <a:schemeClr val="accent5"/>
                </a:solidFill>
                <a:latin typeface="Consolas" charset="0"/>
                <a:ea typeface="Consolas" charset="0"/>
                <a:cs typeface="Consolas" charset="0"/>
              </a:rPr>
              <a:t>    (</a:t>
            </a:r>
            <a:r>
              <a:rPr lang="fr-FR" sz="2200" b="1" dirty="0" err="1" smtClean="0">
                <a:solidFill>
                  <a:schemeClr val="accent5"/>
                </a:solidFill>
                <a:latin typeface="Consolas" charset="0"/>
                <a:ea typeface="Consolas" charset="0"/>
                <a:cs typeface="Consolas" charset="0"/>
              </a:rPr>
              <a:t>rchars</a:t>
            </a:r>
            <a:r>
              <a:rPr lang="fr-FR" sz="2200" b="1" dirty="0" smtClean="0">
                <a:solidFill>
                  <a:schemeClr val="accent5"/>
                </a:solidFill>
                <a:latin typeface="Consolas" charset="0"/>
                <a:ea typeface="Consolas" charset="0"/>
                <a:cs typeface="Consolas" charset="0"/>
              </a:rPr>
              <a:t> "." </a:t>
            </a:r>
            <a:r>
              <a:rPr lang="fr-FR" sz="2200" b="1" dirty="0">
                <a:solidFill>
                  <a:schemeClr val="accent5"/>
                </a:solidFill>
                <a:latin typeface="Consolas" charset="0"/>
                <a:ea typeface="Consolas" charset="0"/>
                <a:cs typeface="Consolas" charset="0"/>
              </a:rPr>
              <a:t>`</a:t>
            </a:r>
            <a:r>
              <a:rPr lang="fr-FR" sz="2200" b="1" dirty="0" err="1">
                <a:solidFill>
                  <a:schemeClr val="accent5"/>
                </a:solidFill>
                <a:latin typeface="Consolas" charset="0"/>
                <a:ea typeface="Consolas" charset="0"/>
                <a:cs typeface="Consolas" charset="0"/>
              </a:rPr>
              <a:t>rseq</a:t>
            </a:r>
            <a:r>
              <a:rPr lang="fr-FR" sz="2200" b="1" dirty="0">
                <a:solidFill>
                  <a:schemeClr val="accent5"/>
                </a:solidFill>
                <a:latin typeface="Consolas" charset="0"/>
                <a:ea typeface="Consolas" charset="0"/>
                <a:cs typeface="Consolas" charset="0"/>
              </a:rPr>
              <a:t>` </a:t>
            </a:r>
            <a:r>
              <a:rPr lang="fr-FR" sz="2200" b="1" dirty="0" err="1" smtClean="0">
                <a:solidFill>
                  <a:schemeClr val="accent5"/>
                </a:solidFill>
                <a:latin typeface="Consolas" charset="0"/>
                <a:ea typeface="Consolas" charset="0"/>
                <a:cs typeface="Consolas" charset="0"/>
              </a:rPr>
              <a:t>rstar</a:t>
            </a:r>
            <a:r>
              <a:rPr lang="fr-FR" sz="2200" b="1" dirty="0" smtClean="0">
                <a:solidFill>
                  <a:schemeClr val="accent5"/>
                </a:solidFill>
                <a:latin typeface="Consolas" charset="0"/>
                <a:ea typeface="Consolas" charset="0"/>
                <a:cs typeface="Consolas" charset="0"/>
              </a:rPr>
              <a:t> </a:t>
            </a:r>
            <a:r>
              <a:rPr lang="fr-FR" sz="2200" b="1" dirty="0" err="1" smtClean="0">
                <a:solidFill>
                  <a:schemeClr val="accent5"/>
                </a:solidFill>
                <a:latin typeface="Consolas" charset="0"/>
                <a:ea typeface="Consolas" charset="0"/>
                <a:cs typeface="Consolas" charset="0"/>
              </a:rPr>
              <a:t>rany</a:t>
            </a:r>
            <a:r>
              <a:rPr lang="fr-FR" sz="2200" b="1" dirty="0" smtClean="0">
                <a:solidFill>
                  <a:schemeClr val="accent5"/>
                </a:solidFill>
                <a:latin typeface="Consolas" charset="0"/>
                <a:ea typeface="Consolas" charset="0"/>
                <a:cs typeface="Consolas" charset="0"/>
              </a:rPr>
              <a:t>))</a:t>
            </a:r>
            <a:endParaRPr lang="en-US" sz="2200" b="1" dirty="0" smtClean="0">
              <a:solidFill>
                <a:schemeClr val="accent5"/>
              </a:solidFill>
              <a:latin typeface="Consolas" charset="0"/>
              <a:ea typeface="Consolas" charset="0"/>
              <a:cs typeface="Consolas" charset="0"/>
            </a:endParaRPr>
          </a:p>
          <a:p>
            <a:pPr marL="0" indent="0">
              <a:buFont typeface="Arial"/>
              <a:buNone/>
            </a:pPr>
            <a:r>
              <a:rPr lang="en-US" sz="2200" b="1" dirty="0" smtClean="0">
                <a:latin typeface="Consolas" charset="0"/>
                <a:ea typeface="Consolas" charset="0"/>
                <a:cs typeface="Consolas" charset="0"/>
              </a:rPr>
              <a:t>&gt; </a:t>
            </a:r>
            <a:r>
              <a:rPr lang="en-US" sz="2200" b="1" dirty="0" smtClean="0">
                <a:latin typeface="Consolas" charset="0"/>
                <a:ea typeface="Consolas" charset="0"/>
                <a:cs typeface="Consolas" charset="0"/>
              </a:rPr>
              <a:t>:t path</a:t>
            </a:r>
          </a:p>
          <a:p>
            <a:pPr marL="0" indent="0">
              <a:buFont typeface="Arial"/>
              <a:buNone/>
            </a:pPr>
            <a:r>
              <a:rPr lang="fr-FR" sz="2200" b="1" dirty="0" smtClean="0">
                <a:latin typeface="Consolas" charset="0"/>
                <a:ea typeface="Consolas" charset="0"/>
                <a:cs typeface="Consolas" charset="0"/>
              </a:rPr>
              <a:t>R </a:t>
            </a:r>
            <a:r>
              <a:rPr lang="fr-FR" sz="2200" b="1" dirty="0" smtClean="0">
                <a:latin typeface="Consolas" charset="0"/>
                <a:ea typeface="Consolas" charset="0"/>
                <a:cs typeface="Consolas" charset="0"/>
              </a:rPr>
              <a:t>'[</a:t>
            </a:r>
            <a:r>
              <a:rPr lang="fr-FR" sz="2200" b="1" dirty="0" smtClean="0">
                <a:solidFill>
                  <a:schemeClr val="accent4"/>
                </a:solidFill>
                <a:latin typeface="Consolas" charset="0"/>
                <a:ea typeface="Consolas" charset="0"/>
                <a:cs typeface="Consolas" charset="0"/>
              </a:rPr>
              <a:t>'("b", 'Once)</a:t>
            </a:r>
            <a:r>
              <a:rPr lang="fr-FR" sz="2200" b="1" dirty="0" smtClean="0">
                <a:latin typeface="Consolas" charset="0"/>
                <a:ea typeface="Consolas" charset="0"/>
                <a:cs typeface="Consolas" charset="0"/>
              </a:rPr>
              <a:t>, </a:t>
            </a:r>
            <a:r>
              <a:rPr lang="fr-FR" sz="2200" b="1" dirty="0" smtClean="0">
                <a:solidFill>
                  <a:schemeClr val="accent1"/>
                </a:solidFill>
                <a:latin typeface="Consolas" charset="0"/>
                <a:ea typeface="Consolas" charset="0"/>
                <a:cs typeface="Consolas" charset="0"/>
              </a:rPr>
              <a:t>'("d", '</a:t>
            </a:r>
            <a:r>
              <a:rPr lang="fr-FR" sz="2200" b="1" dirty="0" err="1" smtClean="0">
                <a:solidFill>
                  <a:schemeClr val="accent1"/>
                </a:solidFill>
                <a:latin typeface="Consolas" charset="0"/>
                <a:ea typeface="Consolas" charset="0"/>
                <a:cs typeface="Consolas" charset="0"/>
              </a:rPr>
              <a:t>Many</a:t>
            </a:r>
            <a:r>
              <a:rPr lang="fr-FR" sz="2200" b="1" dirty="0" smtClean="0">
                <a:solidFill>
                  <a:schemeClr val="accent1"/>
                </a:solidFill>
                <a:latin typeface="Consolas" charset="0"/>
                <a:ea typeface="Consolas" charset="0"/>
                <a:cs typeface="Consolas" charset="0"/>
              </a:rPr>
              <a:t>)</a:t>
            </a:r>
            <a:r>
              <a:rPr lang="fr-FR" sz="2200" b="1" dirty="0" smtClean="0">
                <a:latin typeface="Consolas" charset="0"/>
                <a:ea typeface="Consolas" charset="0"/>
                <a:cs typeface="Consolas" charset="0"/>
              </a:rPr>
              <a:t>, </a:t>
            </a:r>
            <a:r>
              <a:rPr lang="fr-FR" sz="2200" b="1" dirty="0" smtClean="0">
                <a:solidFill>
                  <a:schemeClr val="accent5"/>
                </a:solidFill>
                <a:latin typeface="Consolas" charset="0"/>
                <a:ea typeface="Consolas" charset="0"/>
                <a:cs typeface="Consolas" charset="0"/>
              </a:rPr>
              <a:t>'("e", '</a:t>
            </a:r>
            <a:r>
              <a:rPr lang="fr-FR" sz="2200" b="1" dirty="0" err="1" smtClean="0">
                <a:solidFill>
                  <a:schemeClr val="accent5"/>
                </a:solidFill>
                <a:latin typeface="Consolas" charset="0"/>
                <a:ea typeface="Consolas" charset="0"/>
                <a:cs typeface="Consolas" charset="0"/>
              </a:rPr>
              <a:t>Opt</a:t>
            </a:r>
            <a:r>
              <a:rPr lang="fr-FR" sz="2200" b="1" dirty="0" smtClean="0">
                <a:solidFill>
                  <a:schemeClr val="accent5"/>
                </a:solidFill>
                <a:latin typeface="Consolas" charset="0"/>
                <a:ea typeface="Consolas" charset="0"/>
                <a:cs typeface="Consolas" charset="0"/>
              </a:rPr>
              <a:t>)</a:t>
            </a:r>
            <a:r>
              <a:rPr lang="fr-FR" sz="2200" b="1" dirty="0" smtClean="0">
                <a:latin typeface="Consolas" charset="0"/>
                <a:ea typeface="Consolas" charset="0"/>
                <a:cs typeface="Consolas" charset="0"/>
              </a:rPr>
              <a:t>]</a:t>
            </a:r>
            <a:endParaRPr lang="en-US" sz="2200" b="1" dirty="0">
              <a:latin typeface="Consolas" charset="0"/>
              <a:ea typeface="Consolas" charset="0"/>
              <a:cs typeface="Consolas" charset="0"/>
            </a:endParaRPr>
          </a:p>
        </p:txBody>
      </p:sp>
    </p:spTree>
    <p:extLst>
      <p:ext uri="{BB962C8B-B14F-4D97-AF65-F5344CB8AC3E}">
        <p14:creationId xmlns:p14="http://schemas.microsoft.com/office/powerpoint/2010/main" val="212833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5" grpId="0"/>
      <p:bldP spid="7" grpId="0"/>
      <p:bldP spid="7" grpId="1"/>
      <p:bldP spid="8" grpId="0" animBg="1"/>
      <p:bldP spid="9" grpId="0" animBg="1"/>
      <p:bldP spid="15"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Constructors have informative types</a:t>
            </a:r>
            <a:endParaRPr lang="en-US" dirty="0"/>
          </a:p>
        </p:txBody>
      </p:sp>
      <p:sp>
        <p:nvSpPr>
          <p:cNvPr id="3" name="Content Placeholder 2"/>
          <p:cNvSpPr>
            <a:spLocks noGrp="1"/>
          </p:cNvSpPr>
          <p:nvPr>
            <p:ph idx="1"/>
          </p:nvPr>
        </p:nvSpPr>
        <p:spPr>
          <a:xfrm>
            <a:off x="457200" y="1157108"/>
            <a:ext cx="8229599" cy="5272895"/>
          </a:xfrm>
          <a:ln/>
        </p:spPr>
        <p:style>
          <a:lnRef idx="2">
            <a:schemeClr val="accent1"/>
          </a:lnRef>
          <a:fillRef idx="1">
            <a:schemeClr val="lt1"/>
          </a:fillRef>
          <a:effectRef idx="0">
            <a:schemeClr val="accent1"/>
          </a:effectRef>
          <a:fontRef idx="minor">
            <a:schemeClr val="dk1"/>
          </a:fontRef>
        </p:style>
        <p:txBody>
          <a:bodyPr>
            <a:noAutofit/>
          </a:bodyPr>
          <a:lstStyle/>
          <a:p>
            <a:pPr>
              <a:spcBef>
                <a:spcPts val="200"/>
              </a:spcBef>
              <a:buNone/>
            </a:pPr>
            <a:r>
              <a:rPr lang="en-US" sz="2400" dirty="0" smtClean="0">
                <a:solidFill>
                  <a:schemeClr val="accent4"/>
                </a:solidFill>
                <a:latin typeface="Consolas"/>
                <a:ea typeface="Osaka"/>
                <a:cs typeface="Consolas"/>
              </a:rPr>
              <a:t>-- </a:t>
            </a:r>
            <a:r>
              <a:rPr lang="en-US" sz="2400" dirty="0">
                <a:solidFill>
                  <a:schemeClr val="accent4"/>
                </a:solidFill>
                <a:latin typeface="Consolas"/>
                <a:ea typeface="Osaka"/>
                <a:cs typeface="Consolas"/>
              </a:rPr>
              <a:t>accepts empty string only</a:t>
            </a:r>
            <a:endParaRPr lang="en-US" sz="2400" dirty="0" smtClean="0">
              <a:solidFill>
                <a:schemeClr val="accent4"/>
              </a:solidFill>
              <a:latin typeface="Consolas"/>
              <a:ea typeface="Osaka"/>
              <a:cs typeface="Consolas"/>
            </a:endParaRPr>
          </a:p>
          <a:p>
            <a:pPr>
              <a:spcBef>
                <a:spcPts val="200"/>
              </a:spcBef>
              <a:buNone/>
            </a:pPr>
            <a:r>
              <a:rPr lang="en-US" sz="2400" b="1" dirty="0" err="1" smtClean="0">
                <a:latin typeface="Consolas"/>
                <a:ea typeface="Osaka"/>
                <a:cs typeface="Consolas"/>
              </a:rPr>
              <a:t>rempty</a:t>
            </a:r>
            <a:r>
              <a:rPr lang="en-US" sz="2400" b="1" dirty="0" smtClean="0">
                <a:latin typeface="Consolas"/>
                <a:ea typeface="Osaka"/>
                <a:cs typeface="Consolas"/>
              </a:rPr>
              <a:t> </a:t>
            </a:r>
            <a:r>
              <a:rPr lang="en-US" sz="2400" b="1" dirty="0">
                <a:latin typeface="Consolas"/>
                <a:ea typeface="Osaka"/>
                <a:cs typeface="Consolas"/>
              </a:rPr>
              <a:t>:: R </a:t>
            </a:r>
            <a:r>
              <a:rPr lang="en-US" sz="2400" b="1" dirty="0" smtClean="0">
                <a:solidFill>
                  <a:schemeClr val="accent1"/>
                </a:solidFill>
                <a:latin typeface="Consolas"/>
                <a:ea typeface="Osaka"/>
                <a:cs typeface="Consolas"/>
              </a:rPr>
              <a:t>'[]</a:t>
            </a:r>
          </a:p>
          <a:p>
            <a:pPr>
              <a:spcBef>
                <a:spcPts val="200"/>
              </a:spcBef>
              <a:buNone/>
            </a:pPr>
            <a:r>
              <a:rPr lang="en-US" sz="2400" dirty="0" smtClean="0">
                <a:solidFill>
                  <a:schemeClr val="accent4"/>
                </a:solidFill>
                <a:latin typeface="Consolas"/>
                <a:ea typeface="Osaka"/>
                <a:cs typeface="Consolas"/>
              </a:rPr>
              <a:t>-- </a:t>
            </a:r>
            <a:r>
              <a:rPr lang="en-US" sz="2400" dirty="0">
                <a:solidFill>
                  <a:schemeClr val="accent4"/>
                </a:solidFill>
                <a:latin typeface="Consolas"/>
                <a:ea typeface="Osaka"/>
                <a:cs typeface="Consolas"/>
              </a:rPr>
              <a:t>accepts single char </a:t>
            </a:r>
            <a:r>
              <a:rPr lang="en-US" sz="2400" dirty="0" smtClean="0">
                <a:solidFill>
                  <a:schemeClr val="accent4"/>
                </a:solidFill>
                <a:latin typeface="Consolas"/>
                <a:ea typeface="Osaka"/>
                <a:cs typeface="Consolas"/>
              </a:rPr>
              <a:t>only</a:t>
            </a:r>
            <a:endParaRPr lang="en-US" sz="2400" dirty="0">
              <a:solidFill>
                <a:schemeClr val="accent4"/>
              </a:solidFill>
              <a:latin typeface="Consolas"/>
              <a:ea typeface="Osaka"/>
              <a:cs typeface="Consolas"/>
            </a:endParaRPr>
          </a:p>
          <a:p>
            <a:pPr>
              <a:spcBef>
                <a:spcPts val="200"/>
              </a:spcBef>
              <a:buNone/>
            </a:pPr>
            <a:r>
              <a:rPr lang="en-US" sz="2400" b="1" dirty="0" err="1" smtClean="0">
                <a:latin typeface="Consolas"/>
                <a:ea typeface="Osaka"/>
                <a:cs typeface="Consolas"/>
              </a:rPr>
              <a:t>rchar</a:t>
            </a:r>
            <a:r>
              <a:rPr lang="en-US" sz="2400" b="1" dirty="0" smtClean="0">
                <a:latin typeface="Consolas"/>
                <a:ea typeface="Osaka"/>
                <a:cs typeface="Consolas"/>
              </a:rPr>
              <a:t>  </a:t>
            </a:r>
            <a:r>
              <a:rPr lang="en-US" sz="2400" b="1" dirty="0">
                <a:latin typeface="Consolas"/>
                <a:ea typeface="Osaka"/>
                <a:cs typeface="Consolas"/>
              </a:rPr>
              <a:t>:: </a:t>
            </a:r>
            <a:r>
              <a:rPr lang="en-US" sz="2400" b="1" dirty="0" smtClean="0">
                <a:latin typeface="Consolas"/>
                <a:ea typeface="Osaka"/>
                <a:cs typeface="Consolas"/>
              </a:rPr>
              <a:t>Char </a:t>
            </a:r>
            <a:r>
              <a:rPr lang="en-US" sz="2400" b="1" dirty="0">
                <a:latin typeface="Consolas"/>
                <a:ea typeface="Osaka"/>
                <a:cs typeface="Consolas"/>
              </a:rPr>
              <a:t>-&gt; R </a:t>
            </a:r>
            <a:r>
              <a:rPr lang="en-US" sz="2400" b="1" dirty="0" smtClean="0">
                <a:solidFill>
                  <a:schemeClr val="accent1"/>
                </a:solidFill>
                <a:latin typeface="Consolas"/>
                <a:ea typeface="Osaka"/>
                <a:cs typeface="Consolas"/>
              </a:rPr>
              <a:t>'[]</a:t>
            </a:r>
          </a:p>
          <a:p>
            <a:pPr>
              <a:spcBef>
                <a:spcPts val="200"/>
              </a:spcBef>
              <a:buNone/>
            </a:pPr>
            <a:endParaRPr lang="en-US" sz="2400" b="1" dirty="0" smtClean="0">
              <a:solidFill>
                <a:schemeClr val="accent1"/>
              </a:solidFill>
              <a:latin typeface="Consolas"/>
              <a:ea typeface="Osaka"/>
              <a:cs typeface="Consolas"/>
            </a:endParaRPr>
          </a:p>
          <a:p>
            <a:pPr>
              <a:spcBef>
                <a:spcPts val="200"/>
              </a:spcBef>
              <a:buNone/>
            </a:pPr>
            <a:r>
              <a:rPr lang="en-US" sz="2400" dirty="0">
                <a:solidFill>
                  <a:schemeClr val="accent4"/>
                </a:solidFill>
                <a:latin typeface="Consolas"/>
                <a:ea typeface="Osaka"/>
                <a:cs typeface="Consolas"/>
              </a:rPr>
              <a:t>-- alternative r</a:t>
            </a:r>
            <a:r>
              <a:rPr lang="en-US" sz="2400" baseline="-25000" dirty="0">
                <a:solidFill>
                  <a:schemeClr val="accent4"/>
                </a:solidFill>
                <a:latin typeface="Consolas"/>
                <a:ea typeface="Osaka"/>
                <a:cs typeface="Consolas"/>
              </a:rPr>
              <a:t>1</a:t>
            </a:r>
            <a:r>
              <a:rPr lang="en-US" sz="2400" dirty="0">
                <a:solidFill>
                  <a:schemeClr val="accent4"/>
                </a:solidFill>
                <a:latin typeface="Consolas"/>
                <a:ea typeface="Osaka"/>
                <a:cs typeface="Consolas"/>
              </a:rPr>
              <a:t>|r</a:t>
            </a:r>
            <a:r>
              <a:rPr lang="en-US" sz="2400" baseline="-25000" dirty="0">
                <a:solidFill>
                  <a:schemeClr val="accent4"/>
                </a:solidFill>
                <a:latin typeface="Consolas"/>
                <a:ea typeface="Osaka"/>
                <a:cs typeface="Consolas"/>
              </a:rPr>
              <a:t>2</a:t>
            </a:r>
            <a:endParaRPr lang="en-US" sz="2400" dirty="0">
              <a:solidFill>
                <a:schemeClr val="accent4"/>
              </a:solidFill>
              <a:latin typeface="Consolas"/>
              <a:ea typeface="Osaka"/>
              <a:cs typeface="Consolas"/>
            </a:endParaRPr>
          </a:p>
          <a:p>
            <a:pPr>
              <a:spcBef>
                <a:spcPts val="200"/>
              </a:spcBef>
              <a:buNone/>
            </a:pPr>
            <a:r>
              <a:rPr lang="en-US" sz="2400" b="1" dirty="0" err="1">
                <a:latin typeface="Consolas"/>
                <a:ea typeface="Osaka"/>
                <a:cs typeface="Consolas"/>
              </a:rPr>
              <a:t>r</a:t>
            </a:r>
            <a:r>
              <a:rPr lang="en-US" sz="2400" b="1" dirty="0" err="1" smtClean="0">
                <a:latin typeface="Consolas"/>
                <a:ea typeface="Osaka"/>
                <a:cs typeface="Consolas"/>
              </a:rPr>
              <a:t>alt</a:t>
            </a:r>
            <a:r>
              <a:rPr lang="en-US" sz="2400" b="1" dirty="0" smtClean="0">
                <a:latin typeface="Consolas"/>
                <a:ea typeface="Osaka"/>
                <a:cs typeface="Consolas"/>
              </a:rPr>
              <a:t>   </a:t>
            </a:r>
            <a:r>
              <a:rPr lang="en-US" sz="2400" b="1" dirty="0">
                <a:latin typeface="Consolas"/>
                <a:ea typeface="Osaka"/>
                <a:cs typeface="Consolas"/>
              </a:rPr>
              <a:t>:: R </a:t>
            </a:r>
            <a:r>
              <a:rPr lang="en-US" sz="2400" b="1" dirty="0" smtClean="0">
                <a:solidFill>
                  <a:schemeClr val="accent1"/>
                </a:solidFill>
                <a:latin typeface="Consolas"/>
                <a:ea typeface="Osaka"/>
                <a:cs typeface="Consolas"/>
              </a:rPr>
              <a:t>s1</a:t>
            </a:r>
            <a:r>
              <a:rPr lang="en-US" sz="2400" b="1" dirty="0" smtClean="0">
                <a:latin typeface="Consolas"/>
                <a:ea typeface="Osaka"/>
                <a:cs typeface="Consolas"/>
              </a:rPr>
              <a:t> -&gt; </a:t>
            </a:r>
            <a:r>
              <a:rPr lang="en-US" sz="2400" b="1" dirty="0">
                <a:latin typeface="Consolas"/>
                <a:ea typeface="Osaka"/>
                <a:cs typeface="Consolas"/>
              </a:rPr>
              <a:t>R </a:t>
            </a:r>
            <a:r>
              <a:rPr lang="en-US" sz="2400" b="1" dirty="0" smtClean="0">
                <a:solidFill>
                  <a:schemeClr val="accent1"/>
                </a:solidFill>
                <a:latin typeface="Consolas"/>
                <a:ea typeface="Osaka"/>
                <a:cs typeface="Consolas"/>
              </a:rPr>
              <a:t>s2</a:t>
            </a:r>
            <a:r>
              <a:rPr lang="en-US" sz="2400" b="1" dirty="0" smtClean="0">
                <a:latin typeface="Consolas"/>
                <a:ea typeface="Osaka"/>
                <a:cs typeface="Consolas"/>
              </a:rPr>
              <a:t> -&gt; </a:t>
            </a:r>
            <a:r>
              <a:rPr lang="en-US" sz="2400" b="1" dirty="0">
                <a:latin typeface="Consolas"/>
                <a:ea typeface="Osaka"/>
                <a:cs typeface="Consolas"/>
              </a:rPr>
              <a:t>R </a:t>
            </a:r>
            <a:r>
              <a:rPr lang="en-US" sz="2400" b="1" dirty="0" smtClean="0">
                <a:solidFill>
                  <a:schemeClr val="accent1"/>
                </a:solidFill>
                <a:latin typeface="Consolas"/>
                <a:ea typeface="Osaka"/>
                <a:cs typeface="Consolas"/>
              </a:rPr>
              <a:t>(Alt s1 s2)</a:t>
            </a:r>
          </a:p>
          <a:p>
            <a:pPr>
              <a:spcBef>
                <a:spcPts val="200"/>
              </a:spcBef>
              <a:buNone/>
            </a:pPr>
            <a:r>
              <a:rPr lang="en-US" sz="2400" dirty="0" smtClean="0">
                <a:solidFill>
                  <a:schemeClr val="accent4"/>
                </a:solidFill>
                <a:latin typeface="Consolas"/>
                <a:ea typeface="Osaka"/>
                <a:cs typeface="Consolas"/>
              </a:rPr>
              <a:t>-- </a:t>
            </a:r>
            <a:r>
              <a:rPr lang="en-US" sz="2400" dirty="0">
                <a:solidFill>
                  <a:schemeClr val="accent4"/>
                </a:solidFill>
                <a:latin typeface="Consolas"/>
                <a:ea typeface="Osaka"/>
                <a:cs typeface="Consolas"/>
              </a:rPr>
              <a:t>sequence  </a:t>
            </a:r>
            <a:r>
              <a:rPr lang="en-US" sz="2400" dirty="0" smtClean="0">
                <a:solidFill>
                  <a:schemeClr val="accent4"/>
                </a:solidFill>
                <a:latin typeface="Consolas"/>
                <a:ea typeface="Osaka"/>
                <a:cs typeface="Consolas"/>
              </a:rPr>
              <a:t>r</a:t>
            </a:r>
            <a:r>
              <a:rPr lang="en-US" sz="2400" baseline="-25000" dirty="0" smtClean="0">
                <a:solidFill>
                  <a:schemeClr val="accent4"/>
                </a:solidFill>
                <a:latin typeface="Consolas"/>
                <a:ea typeface="Osaka"/>
                <a:cs typeface="Consolas"/>
              </a:rPr>
              <a:t>1</a:t>
            </a:r>
            <a:r>
              <a:rPr lang="en-US" sz="2400" dirty="0" smtClean="0">
                <a:solidFill>
                  <a:schemeClr val="accent4"/>
                </a:solidFill>
                <a:latin typeface="Consolas"/>
                <a:ea typeface="Osaka"/>
                <a:cs typeface="Consolas"/>
              </a:rPr>
              <a:t>r</a:t>
            </a:r>
            <a:r>
              <a:rPr lang="en-US" sz="2400" baseline="-25000" dirty="0" smtClean="0">
                <a:solidFill>
                  <a:schemeClr val="accent4"/>
                </a:solidFill>
                <a:latin typeface="Consolas"/>
                <a:ea typeface="Osaka"/>
                <a:cs typeface="Consolas"/>
              </a:rPr>
              <a:t>2</a:t>
            </a:r>
          </a:p>
          <a:p>
            <a:pPr>
              <a:spcBef>
                <a:spcPts val="200"/>
              </a:spcBef>
              <a:buNone/>
            </a:pPr>
            <a:r>
              <a:rPr lang="en-US" sz="2400" b="1" dirty="0" err="1">
                <a:latin typeface="Consolas"/>
                <a:ea typeface="Osaka"/>
                <a:cs typeface="Consolas"/>
              </a:rPr>
              <a:t>rseq</a:t>
            </a:r>
            <a:r>
              <a:rPr lang="en-US" sz="2400" b="1" dirty="0">
                <a:latin typeface="Consolas"/>
                <a:ea typeface="Osaka"/>
                <a:cs typeface="Consolas"/>
              </a:rPr>
              <a:t>   :: R </a:t>
            </a:r>
            <a:r>
              <a:rPr lang="en-US" sz="2400" b="1" dirty="0">
                <a:solidFill>
                  <a:schemeClr val="accent1"/>
                </a:solidFill>
                <a:latin typeface="Consolas"/>
                <a:ea typeface="Osaka"/>
                <a:cs typeface="Consolas"/>
              </a:rPr>
              <a:t>s1</a:t>
            </a:r>
            <a:r>
              <a:rPr lang="en-US" sz="2400" b="1" dirty="0">
                <a:latin typeface="Consolas"/>
                <a:ea typeface="Osaka"/>
                <a:cs typeface="Consolas"/>
              </a:rPr>
              <a:t> -&gt; R </a:t>
            </a:r>
            <a:r>
              <a:rPr lang="en-US" sz="2400" b="1" dirty="0">
                <a:solidFill>
                  <a:schemeClr val="accent1"/>
                </a:solidFill>
                <a:latin typeface="Consolas"/>
                <a:ea typeface="Osaka"/>
                <a:cs typeface="Consolas"/>
              </a:rPr>
              <a:t>s2</a:t>
            </a:r>
            <a:r>
              <a:rPr lang="en-US" sz="2400" b="1" dirty="0">
                <a:latin typeface="Consolas"/>
                <a:ea typeface="Osaka"/>
                <a:cs typeface="Consolas"/>
              </a:rPr>
              <a:t> -&gt; R </a:t>
            </a:r>
            <a:r>
              <a:rPr lang="en-US" sz="2400" b="1" dirty="0">
                <a:solidFill>
                  <a:schemeClr val="accent1"/>
                </a:solidFill>
                <a:latin typeface="Consolas"/>
                <a:ea typeface="Osaka"/>
                <a:cs typeface="Consolas"/>
              </a:rPr>
              <a:t>(Merge s1 s2)</a:t>
            </a:r>
            <a:r>
              <a:rPr lang="en-US" sz="2400" b="1" dirty="0" smtClean="0">
                <a:solidFill>
                  <a:schemeClr val="accent4"/>
                </a:solidFill>
                <a:latin typeface="Consolas"/>
                <a:ea typeface="Osaka"/>
                <a:cs typeface="Consolas"/>
              </a:rPr>
              <a:t>  </a:t>
            </a:r>
          </a:p>
          <a:p>
            <a:pPr>
              <a:spcBef>
                <a:spcPts val="200"/>
              </a:spcBef>
              <a:buNone/>
            </a:pPr>
            <a:r>
              <a:rPr lang="en-US" sz="2400" dirty="0">
                <a:solidFill>
                  <a:schemeClr val="accent4"/>
                </a:solidFill>
                <a:latin typeface="Consolas"/>
                <a:ea typeface="Osaka"/>
                <a:cs typeface="Consolas"/>
              </a:rPr>
              <a:t>-- iteration r* </a:t>
            </a:r>
            <a:r>
              <a:rPr lang="en-US" sz="2400" dirty="0">
                <a:solidFill>
                  <a:schemeClr val="bg2">
                    <a:lumMod val="75000"/>
                  </a:schemeClr>
                </a:solidFill>
                <a:latin typeface="Consolas"/>
                <a:ea typeface="Osaka"/>
                <a:cs typeface="Consolas"/>
              </a:rPr>
              <a:t> </a:t>
            </a:r>
            <a:r>
              <a:rPr lang="en-US" sz="2400" b="1" dirty="0">
                <a:solidFill>
                  <a:schemeClr val="bg2">
                    <a:lumMod val="75000"/>
                  </a:schemeClr>
                </a:solidFill>
                <a:latin typeface="Consolas"/>
                <a:ea typeface="Osaka"/>
                <a:cs typeface="Consolas"/>
              </a:rPr>
              <a:t>    </a:t>
            </a:r>
            <a:r>
              <a:rPr lang="en-US" sz="2400" b="1" dirty="0">
                <a:latin typeface="Consolas"/>
                <a:ea typeface="Osaka"/>
                <a:cs typeface="Consolas"/>
              </a:rPr>
              <a:t>                     </a:t>
            </a:r>
            <a:endParaRPr lang="en-US" sz="2400" b="1" baseline="-25000" dirty="0">
              <a:solidFill>
                <a:schemeClr val="accent4"/>
              </a:solidFill>
              <a:latin typeface="Consolas"/>
              <a:ea typeface="Osaka"/>
              <a:cs typeface="Consolas"/>
            </a:endParaRPr>
          </a:p>
          <a:p>
            <a:pPr>
              <a:spcBef>
                <a:spcPts val="200"/>
              </a:spcBef>
              <a:buNone/>
            </a:pPr>
            <a:r>
              <a:rPr lang="en-US" sz="2400" b="1" dirty="0" err="1">
                <a:latin typeface="Consolas"/>
                <a:ea typeface="Osaka"/>
                <a:cs typeface="Consolas"/>
              </a:rPr>
              <a:t>rstar</a:t>
            </a:r>
            <a:r>
              <a:rPr lang="en-US" sz="2400" b="1" dirty="0">
                <a:latin typeface="Consolas"/>
                <a:ea typeface="Osaka"/>
                <a:cs typeface="Consolas"/>
              </a:rPr>
              <a:t>  :: R </a:t>
            </a:r>
            <a:r>
              <a:rPr lang="en-US" sz="2400" b="1" dirty="0">
                <a:solidFill>
                  <a:schemeClr val="accent1"/>
                </a:solidFill>
                <a:latin typeface="Consolas"/>
                <a:ea typeface="Osaka"/>
                <a:cs typeface="Consolas"/>
              </a:rPr>
              <a:t>s</a:t>
            </a:r>
            <a:r>
              <a:rPr lang="en-US" sz="2400" b="1" dirty="0">
                <a:latin typeface="Consolas"/>
                <a:ea typeface="Osaka"/>
                <a:cs typeface="Consolas"/>
              </a:rPr>
              <a:t> -&gt; R </a:t>
            </a:r>
            <a:r>
              <a:rPr lang="en-US" sz="2400" b="1" dirty="0">
                <a:solidFill>
                  <a:schemeClr val="accent1"/>
                </a:solidFill>
                <a:latin typeface="Consolas"/>
                <a:ea typeface="Osaka"/>
                <a:cs typeface="Consolas"/>
              </a:rPr>
              <a:t>(Repeat s</a:t>
            </a:r>
            <a:r>
              <a:rPr lang="en-US" sz="2400" b="1" dirty="0" smtClean="0">
                <a:solidFill>
                  <a:schemeClr val="accent1"/>
                </a:solidFill>
                <a:latin typeface="Consolas"/>
                <a:ea typeface="Osaka"/>
                <a:cs typeface="Consolas"/>
              </a:rPr>
              <a:t>)</a:t>
            </a:r>
            <a:r>
              <a:rPr lang="en-US" sz="2400" b="1" dirty="0" smtClean="0">
                <a:solidFill>
                  <a:schemeClr val="bg2">
                    <a:lumMod val="75000"/>
                  </a:schemeClr>
                </a:solidFill>
                <a:latin typeface="Consolas"/>
                <a:ea typeface="Osaka"/>
                <a:cs typeface="Consolas"/>
              </a:rPr>
              <a:t>     </a:t>
            </a:r>
            <a:r>
              <a:rPr lang="en-US" sz="2400" b="1" dirty="0" smtClean="0">
                <a:latin typeface="Consolas"/>
                <a:ea typeface="Osaka"/>
                <a:cs typeface="Consolas"/>
              </a:rPr>
              <a:t>         </a:t>
            </a:r>
            <a:endParaRPr lang="en-US" sz="2400" b="1" dirty="0" smtClean="0">
              <a:solidFill>
                <a:schemeClr val="accent1"/>
              </a:solidFill>
              <a:latin typeface="Consolas"/>
              <a:ea typeface="Osaka"/>
              <a:cs typeface="Consolas"/>
            </a:endParaRPr>
          </a:p>
          <a:p>
            <a:pPr>
              <a:spcBef>
                <a:spcPts val="200"/>
              </a:spcBef>
              <a:buNone/>
            </a:pPr>
            <a:endParaRPr lang="en-US" sz="2400" b="1" dirty="0" smtClean="0">
              <a:solidFill>
                <a:schemeClr val="accent4"/>
              </a:solidFill>
              <a:latin typeface="Consolas"/>
              <a:ea typeface="Osaka"/>
              <a:cs typeface="Consolas"/>
            </a:endParaRPr>
          </a:p>
          <a:p>
            <a:pPr>
              <a:spcBef>
                <a:spcPts val="200"/>
              </a:spcBef>
              <a:buNone/>
            </a:pPr>
            <a:r>
              <a:rPr lang="en-US" sz="2400" dirty="0" smtClean="0">
                <a:solidFill>
                  <a:schemeClr val="accent4"/>
                </a:solidFill>
                <a:latin typeface="Consolas"/>
                <a:ea typeface="Osaka"/>
                <a:cs typeface="Consolas"/>
              </a:rPr>
              <a:t>-- </a:t>
            </a:r>
            <a:r>
              <a:rPr lang="en-US" sz="2400" dirty="0">
                <a:solidFill>
                  <a:schemeClr val="accent4"/>
                </a:solidFill>
                <a:latin typeface="Consolas"/>
                <a:ea typeface="Osaka"/>
                <a:cs typeface="Consolas"/>
              </a:rPr>
              <a:t>marked subexpression</a:t>
            </a:r>
          </a:p>
          <a:p>
            <a:pPr>
              <a:spcBef>
                <a:spcPts val="200"/>
              </a:spcBef>
              <a:buNone/>
            </a:pPr>
            <a:r>
              <a:rPr lang="en-US" sz="2400" b="1" dirty="0" err="1" smtClean="0">
                <a:latin typeface="Consolas"/>
                <a:ea typeface="Osaka"/>
                <a:cs typeface="Consolas"/>
              </a:rPr>
              <a:t>rmark</a:t>
            </a:r>
            <a:r>
              <a:rPr lang="en-US" sz="2400" b="1" dirty="0" smtClean="0">
                <a:latin typeface="Consolas"/>
                <a:ea typeface="Osaka"/>
                <a:cs typeface="Consolas"/>
              </a:rPr>
              <a:t>  </a:t>
            </a:r>
            <a:r>
              <a:rPr lang="en-US" sz="2400" b="1" dirty="0">
                <a:latin typeface="Consolas"/>
                <a:ea typeface="Osaka"/>
                <a:cs typeface="Consolas"/>
              </a:rPr>
              <a:t>:: </a:t>
            </a:r>
            <a:r>
              <a:rPr lang="en-US" sz="2400" b="1" dirty="0" smtClean="0">
                <a:latin typeface="Consolas"/>
                <a:ea typeface="Osaka"/>
                <a:cs typeface="Consolas"/>
              </a:rPr>
              <a:t>∀</a:t>
            </a:r>
            <a:r>
              <a:rPr lang="en-US" sz="2400" b="1" dirty="0" smtClean="0">
                <a:latin typeface="Consolas"/>
                <a:ea typeface="Osaka"/>
                <a:cs typeface="Consolas"/>
              </a:rPr>
              <a:t>n </a:t>
            </a:r>
            <a:r>
              <a:rPr lang="en-US" sz="2400" b="1" dirty="0" smtClean="0">
                <a:latin typeface="Consolas"/>
                <a:ea typeface="Osaka"/>
                <a:cs typeface="Consolas"/>
              </a:rPr>
              <a:t>s. R </a:t>
            </a:r>
            <a:r>
              <a:rPr lang="en-US" sz="2400" b="1" dirty="0">
                <a:solidFill>
                  <a:schemeClr val="accent1"/>
                </a:solidFill>
                <a:latin typeface="Consolas"/>
                <a:ea typeface="Osaka"/>
                <a:cs typeface="Consolas"/>
              </a:rPr>
              <a:t>s</a:t>
            </a:r>
            <a:r>
              <a:rPr lang="en-US" sz="2400" b="1" dirty="0">
                <a:latin typeface="Consolas"/>
                <a:ea typeface="Osaka"/>
                <a:cs typeface="Consolas"/>
              </a:rPr>
              <a:t> -&gt; R </a:t>
            </a:r>
            <a:r>
              <a:rPr lang="en-US" sz="2400" b="1" dirty="0">
                <a:solidFill>
                  <a:schemeClr val="accent1"/>
                </a:solidFill>
                <a:latin typeface="Consolas"/>
                <a:ea typeface="Osaka"/>
                <a:cs typeface="Consolas"/>
              </a:rPr>
              <a:t>(Merge </a:t>
            </a:r>
            <a:r>
              <a:rPr lang="en-US" sz="2400" b="1" dirty="0" smtClean="0">
                <a:solidFill>
                  <a:schemeClr val="accent1"/>
                </a:solidFill>
                <a:latin typeface="Consolas"/>
                <a:ea typeface="Osaka"/>
                <a:cs typeface="Consolas"/>
              </a:rPr>
              <a:t>'(</a:t>
            </a:r>
            <a:r>
              <a:rPr lang="en-US" sz="2400" b="1" dirty="0" err="1" smtClean="0">
                <a:solidFill>
                  <a:schemeClr val="accent1"/>
                </a:solidFill>
                <a:latin typeface="Consolas"/>
                <a:ea typeface="Osaka"/>
                <a:cs typeface="Consolas"/>
              </a:rPr>
              <a:t>n,Once</a:t>
            </a:r>
            <a:r>
              <a:rPr lang="en-US" sz="2400" b="1" dirty="0" smtClean="0">
                <a:solidFill>
                  <a:schemeClr val="accent1"/>
                </a:solidFill>
                <a:latin typeface="Consolas"/>
                <a:ea typeface="Osaka"/>
                <a:cs typeface="Consolas"/>
              </a:rPr>
              <a:t>) </a:t>
            </a:r>
            <a:r>
              <a:rPr lang="en-US" sz="2400" b="1" dirty="0">
                <a:solidFill>
                  <a:schemeClr val="accent1"/>
                </a:solidFill>
                <a:latin typeface="Consolas"/>
                <a:ea typeface="Osaka"/>
                <a:cs typeface="Consolas"/>
              </a:rPr>
              <a:t>s</a:t>
            </a:r>
            <a:r>
              <a:rPr lang="en-US" sz="2400" b="1" dirty="0" smtClean="0">
                <a:solidFill>
                  <a:schemeClr val="accent1"/>
                </a:solidFill>
                <a:latin typeface="Consolas"/>
                <a:ea typeface="Osaka"/>
                <a:cs typeface="Consolas"/>
              </a:rPr>
              <a:t>)</a:t>
            </a:r>
            <a:r>
              <a:rPr lang="en-US" sz="2000" dirty="0" smtClean="0">
                <a:solidFill>
                  <a:schemeClr val="accent1"/>
                </a:solidFill>
                <a:latin typeface="Consolas"/>
                <a:ea typeface="Osaka"/>
                <a:cs typeface="Consolas"/>
              </a:rPr>
              <a:t> </a:t>
            </a:r>
          </a:p>
        </p:txBody>
      </p:sp>
      <p:sp>
        <p:nvSpPr>
          <p:cNvPr id="4" name="TextBox 3"/>
          <p:cNvSpPr txBox="1"/>
          <p:nvPr/>
        </p:nvSpPr>
        <p:spPr>
          <a:xfrm>
            <a:off x="1657118" y="6430003"/>
            <a:ext cx="7029681" cy="369332"/>
          </a:xfrm>
          <a:prstGeom prst="rect">
            <a:avLst/>
          </a:prstGeom>
          <a:noFill/>
        </p:spPr>
        <p:txBody>
          <a:bodyPr wrap="none" rtlCol="0">
            <a:spAutoFit/>
          </a:bodyPr>
          <a:lstStyle/>
          <a:p>
            <a:r>
              <a:rPr lang="en-US" dirty="0" err="1" smtClean="0">
                <a:solidFill>
                  <a:schemeClr val="bg2">
                    <a:lumMod val="50000"/>
                  </a:schemeClr>
                </a:solidFill>
              </a:rPr>
              <a:t>TypeFamilies</a:t>
            </a:r>
            <a:r>
              <a:rPr lang="en-US" dirty="0" smtClean="0">
                <a:solidFill>
                  <a:schemeClr val="bg2">
                    <a:lumMod val="50000"/>
                  </a:schemeClr>
                </a:solidFill>
              </a:rPr>
              <a:t> [</a:t>
            </a:r>
            <a:r>
              <a:rPr lang="en-US" dirty="0" err="1" smtClean="0">
                <a:solidFill>
                  <a:schemeClr val="bg2">
                    <a:lumMod val="50000"/>
                  </a:schemeClr>
                </a:solidFill>
              </a:rPr>
              <a:t>Schrijvers</a:t>
            </a:r>
            <a:r>
              <a:rPr lang="en-US" dirty="0">
                <a:solidFill>
                  <a:schemeClr val="bg2">
                    <a:lumMod val="50000"/>
                  </a:schemeClr>
                </a:solidFill>
              </a:rPr>
              <a:t>, </a:t>
            </a:r>
            <a:r>
              <a:rPr lang="en-US" dirty="0" smtClean="0">
                <a:solidFill>
                  <a:schemeClr val="bg2">
                    <a:lumMod val="50000"/>
                  </a:schemeClr>
                </a:solidFill>
              </a:rPr>
              <a:t>Peyton </a:t>
            </a:r>
            <a:r>
              <a:rPr lang="en-US" dirty="0">
                <a:solidFill>
                  <a:schemeClr val="bg2">
                    <a:lumMod val="50000"/>
                  </a:schemeClr>
                </a:solidFill>
              </a:rPr>
              <a:t>Jones, </a:t>
            </a:r>
            <a:r>
              <a:rPr lang="en-US" dirty="0" smtClean="0">
                <a:solidFill>
                  <a:schemeClr val="bg2">
                    <a:lumMod val="50000"/>
                  </a:schemeClr>
                </a:solidFill>
              </a:rPr>
              <a:t>Chakravarty</a:t>
            </a:r>
            <a:r>
              <a:rPr lang="en-US" dirty="0">
                <a:solidFill>
                  <a:schemeClr val="bg2">
                    <a:lumMod val="50000"/>
                  </a:schemeClr>
                </a:solidFill>
              </a:rPr>
              <a:t>, </a:t>
            </a:r>
            <a:r>
              <a:rPr lang="en-US" dirty="0" err="1" smtClean="0">
                <a:solidFill>
                  <a:schemeClr val="bg2">
                    <a:lumMod val="50000"/>
                  </a:schemeClr>
                </a:solidFill>
              </a:rPr>
              <a:t>Sulzmann</a:t>
            </a:r>
            <a:r>
              <a:rPr lang="en-US" dirty="0" smtClean="0">
                <a:solidFill>
                  <a:schemeClr val="bg2">
                    <a:lumMod val="50000"/>
                  </a:schemeClr>
                </a:solidFill>
              </a:rPr>
              <a:t>, </a:t>
            </a:r>
            <a:r>
              <a:rPr lang="en-US" dirty="0">
                <a:solidFill>
                  <a:schemeClr val="bg2">
                    <a:lumMod val="50000"/>
                  </a:schemeClr>
                </a:solidFill>
              </a:rPr>
              <a:t>ICFP </a:t>
            </a:r>
            <a:r>
              <a:rPr lang="en-US" dirty="0" smtClean="0">
                <a:solidFill>
                  <a:schemeClr val="bg2">
                    <a:lumMod val="50000"/>
                  </a:schemeClr>
                </a:solidFill>
              </a:rPr>
              <a:t>2008]</a:t>
            </a:r>
            <a:endParaRPr lang="en-US" dirty="0">
              <a:solidFill>
                <a:schemeClr val="bg2">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with types</a:t>
            </a:r>
            <a:endParaRPr lang="en-US" dirty="0"/>
          </a:p>
        </p:txBody>
      </p:sp>
      <p:sp>
        <p:nvSpPr>
          <p:cNvPr id="9" name="TextBox 8"/>
          <p:cNvSpPr txBox="1"/>
          <p:nvPr/>
        </p:nvSpPr>
        <p:spPr>
          <a:xfrm>
            <a:off x="5034837" y="1157108"/>
            <a:ext cx="3651962" cy="10156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000" dirty="0" smtClean="0"/>
              <a:t>Represent maps by lists of pairs, </a:t>
            </a:r>
          </a:p>
          <a:p>
            <a:r>
              <a:rPr lang="en-US" sz="2000" dirty="0" smtClean="0"/>
              <a:t>ordered by first component </a:t>
            </a:r>
            <a:endParaRPr lang="en-US" sz="2000" dirty="0" smtClean="0"/>
          </a:p>
          <a:p>
            <a:r>
              <a:rPr lang="en-US" sz="2000" dirty="0" smtClean="0"/>
              <a:t>(name of the capture group)</a:t>
            </a:r>
            <a:endParaRPr lang="en-US" sz="2000" dirty="0"/>
          </a:p>
        </p:txBody>
      </p:sp>
      <p:sp>
        <p:nvSpPr>
          <p:cNvPr id="5" name="Rectangle 4"/>
          <p:cNvSpPr/>
          <p:nvPr/>
        </p:nvSpPr>
        <p:spPr>
          <a:xfrm>
            <a:off x="1631852" y="4009292"/>
            <a:ext cx="1603717" cy="365760"/>
          </a:xfrm>
          <a:prstGeom prst="rect">
            <a:avLst/>
          </a:prstGeom>
          <a:solidFill>
            <a:schemeClr val="accent6">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78147" y="4403188"/>
            <a:ext cx="1603717" cy="365760"/>
          </a:xfrm>
          <a:prstGeom prst="rect">
            <a:avLst/>
          </a:prstGeom>
          <a:solidFill>
            <a:schemeClr val="accent6">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57108"/>
            <a:ext cx="8229599" cy="5272895"/>
          </a:xfrm>
          <a:noFill/>
          <a:ln>
            <a:solidFill>
              <a:schemeClr val="accent1"/>
            </a:solidFill>
          </a:ln>
        </p:spPr>
        <p:style>
          <a:lnRef idx="2">
            <a:schemeClr val="accent6"/>
          </a:lnRef>
          <a:fillRef idx="1">
            <a:schemeClr val="lt1"/>
          </a:fillRef>
          <a:effectRef idx="0">
            <a:schemeClr val="accent6"/>
          </a:effectRef>
          <a:fontRef idx="minor">
            <a:schemeClr val="dk1"/>
          </a:fontRef>
        </p:style>
        <p:txBody>
          <a:bodyPr tIns="91440" bIns="91440">
            <a:noAutofit/>
          </a:bodyPr>
          <a:lstStyle/>
          <a:p>
            <a:pPr>
              <a:buNone/>
            </a:pPr>
            <a:r>
              <a:rPr lang="en-US" sz="2000" b="1" dirty="0" smtClean="0">
                <a:solidFill>
                  <a:schemeClr val="accent3"/>
                </a:solidFill>
                <a:latin typeface="Consolas"/>
                <a:ea typeface="Osaka"/>
                <a:cs typeface="Consolas"/>
              </a:rPr>
              <a:t>data</a:t>
            </a:r>
            <a:r>
              <a:rPr lang="en-US" sz="2000" b="1" dirty="0" smtClean="0">
                <a:solidFill>
                  <a:schemeClr val="tx1"/>
                </a:solidFill>
                <a:latin typeface="Consolas"/>
                <a:ea typeface="Osaka"/>
                <a:cs typeface="Consolas"/>
              </a:rPr>
              <a:t> </a:t>
            </a:r>
            <a:r>
              <a:rPr lang="en-US" sz="2000" b="1" dirty="0" err="1" smtClean="0">
                <a:solidFill>
                  <a:schemeClr val="accent4"/>
                </a:solidFill>
                <a:latin typeface="Consolas"/>
                <a:ea typeface="Osaka"/>
                <a:cs typeface="Consolas"/>
              </a:rPr>
              <a:t>Occ</a:t>
            </a:r>
            <a:r>
              <a:rPr lang="en-US" sz="2000" b="1" dirty="0" smtClean="0">
                <a:solidFill>
                  <a:schemeClr val="accent4"/>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Once</a:t>
            </a:r>
            <a:r>
              <a:rPr lang="en-US" sz="2000" b="1" dirty="0" smtClean="0">
                <a:solidFill>
                  <a:schemeClr val="tx1"/>
                </a:solidFill>
                <a:latin typeface="Consolas"/>
                <a:ea typeface="Osaka"/>
                <a:cs typeface="Consolas"/>
              </a:rPr>
              <a:t> | </a:t>
            </a:r>
            <a:r>
              <a:rPr lang="en-US" sz="2000" b="1" dirty="0" smtClean="0">
                <a:solidFill>
                  <a:schemeClr val="accent4"/>
                </a:solidFill>
                <a:latin typeface="Consolas"/>
                <a:ea typeface="Osaka"/>
                <a:cs typeface="Consolas"/>
              </a:rPr>
              <a:t>Opt</a:t>
            </a:r>
            <a:r>
              <a:rPr lang="en-US" sz="2000" b="1" dirty="0" smtClean="0">
                <a:solidFill>
                  <a:schemeClr val="tx1"/>
                </a:solidFill>
                <a:latin typeface="Consolas"/>
                <a:ea typeface="Osaka"/>
                <a:cs typeface="Consolas"/>
              </a:rPr>
              <a:t> | </a:t>
            </a:r>
            <a:r>
              <a:rPr lang="en-US" sz="2000" b="1" dirty="0" smtClean="0">
                <a:solidFill>
                  <a:schemeClr val="accent4"/>
                </a:solidFill>
                <a:latin typeface="Consolas"/>
                <a:ea typeface="Osaka"/>
                <a:cs typeface="Consolas"/>
              </a:rPr>
              <a:t>Many</a:t>
            </a:r>
          </a:p>
          <a:p>
            <a:pPr>
              <a:buNone/>
            </a:pPr>
            <a:r>
              <a:rPr lang="en-US" sz="2000" b="1" dirty="0" smtClean="0">
                <a:solidFill>
                  <a:schemeClr val="accent3"/>
                </a:solidFill>
                <a:latin typeface="Consolas"/>
                <a:ea typeface="Osaka"/>
                <a:cs typeface="Consolas"/>
              </a:rPr>
              <a:t>type</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SM</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a:t>
            </a:r>
            <a:r>
              <a:rPr lang="en-US" sz="2000" b="1" dirty="0" err="1" smtClean="0">
                <a:solidFill>
                  <a:schemeClr val="accent4"/>
                </a:solidFill>
                <a:latin typeface="Consolas"/>
                <a:ea typeface="Osaka"/>
                <a:cs typeface="Consolas"/>
              </a:rPr>
              <a:t>Symbol</a:t>
            </a:r>
            <a:r>
              <a:rPr lang="en-US" sz="2000" b="1" dirty="0" err="1" smtClean="0">
                <a:solidFill>
                  <a:schemeClr val="tx1"/>
                </a:solidFill>
                <a:latin typeface="Consolas"/>
                <a:ea typeface="Osaka"/>
                <a:cs typeface="Consolas"/>
              </a:rPr>
              <a:t>,</a:t>
            </a:r>
            <a:r>
              <a:rPr lang="en-US" sz="2000" b="1" dirty="0" err="1" smtClean="0">
                <a:solidFill>
                  <a:schemeClr val="accent4"/>
                </a:solidFill>
                <a:latin typeface="Consolas"/>
                <a:ea typeface="Osaka"/>
                <a:cs typeface="Consolas"/>
              </a:rPr>
              <a:t>Occ</a:t>
            </a:r>
            <a:r>
              <a:rPr lang="en-US" sz="2000" b="1" dirty="0" smtClean="0">
                <a:solidFill>
                  <a:schemeClr val="tx1"/>
                </a:solidFill>
                <a:latin typeface="Consolas"/>
                <a:ea typeface="Osaka"/>
                <a:cs typeface="Consolas"/>
              </a:rPr>
              <a:t>)]</a:t>
            </a:r>
          </a:p>
          <a:p>
            <a:pPr>
              <a:buNone/>
            </a:pPr>
            <a:endParaRPr lang="en-US" sz="2000" b="1" dirty="0" smtClean="0">
              <a:solidFill>
                <a:schemeClr val="tx1"/>
              </a:solidFill>
              <a:latin typeface="Consolas"/>
              <a:ea typeface="Osaka"/>
              <a:cs typeface="Consolas"/>
            </a:endParaRPr>
          </a:p>
          <a:p>
            <a:pPr>
              <a:buNone/>
            </a:pPr>
            <a:r>
              <a:rPr lang="en-US" sz="2000" b="1" dirty="0" smtClean="0">
                <a:solidFill>
                  <a:schemeClr val="accent3"/>
                </a:solidFill>
                <a:latin typeface="Consolas"/>
                <a:ea typeface="Osaka"/>
                <a:cs typeface="Consolas"/>
              </a:rPr>
              <a:t>type </a:t>
            </a:r>
            <a:r>
              <a:rPr lang="en-US" sz="2000" b="1" dirty="0">
                <a:solidFill>
                  <a:schemeClr val="accent3"/>
                </a:solidFill>
                <a:latin typeface="Consolas"/>
                <a:ea typeface="Osaka"/>
                <a:cs typeface="Consolas"/>
              </a:rPr>
              <a:t>family</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a:t>
            </a:r>
            <a:r>
              <a:rPr lang="en-US" sz="2000" b="1" dirty="0" smtClean="0">
                <a:solidFill>
                  <a:schemeClr val="tx1"/>
                </a:solidFill>
                <a:latin typeface="Consolas"/>
                <a:ea typeface="Osaka"/>
                <a:cs typeface="Consolas"/>
              </a:rPr>
              <a:t>(s1 </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SM</a:t>
            </a:r>
            <a:r>
              <a:rPr lang="en-US" sz="2000" b="1" dirty="0" smtClean="0">
                <a:solidFill>
                  <a:schemeClr val="tx1"/>
                </a:solidFill>
                <a:latin typeface="Consolas"/>
                <a:ea typeface="Osaka"/>
                <a:cs typeface="Consolas"/>
              </a:rPr>
              <a:t>) (s2 </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SM</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SM</a:t>
            </a:r>
            <a:r>
              <a:rPr lang="en-US" sz="2000" b="1" dirty="0" smtClean="0">
                <a:solidFill>
                  <a:schemeClr val="accent4"/>
                </a:solidFill>
                <a:latin typeface="Consolas"/>
                <a:ea typeface="Osaka"/>
                <a:cs typeface="Consolas"/>
              </a:rPr>
              <a:t> </a:t>
            </a:r>
            <a:r>
              <a:rPr lang="en-US" sz="2000" b="1" dirty="0">
                <a:solidFill>
                  <a:schemeClr val="accent3"/>
                </a:solidFill>
                <a:latin typeface="Consolas"/>
                <a:ea typeface="Osaka"/>
                <a:cs typeface="Consolas"/>
              </a:rPr>
              <a:t>where</a:t>
            </a:r>
            <a:r>
              <a:rPr lang="en-US" sz="2000" b="1" dirty="0">
                <a:solidFill>
                  <a:schemeClr val="tx1"/>
                </a:solidFill>
                <a:latin typeface="Consolas"/>
                <a:ea typeface="Osaka"/>
                <a:cs typeface="Consolas"/>
              </a:rPr>
              <a:t>    </a:t>
            </a:r>
            <a:r>
              <a:rPr lang="en-US" sz="2000" b="1" dirty="0" smtClean="0">
                <a:solidFill>
                  <a:schemeClr val="accent3"/>
                </a:solidFill>
                <a:latin typeface="Consolas"/>
                <a:ea typeface="Osaka"/>
                <a:cs typeface="Consolas"/>
              </a:rPr>
              <a:t>   </a:t>
            </a: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s  </a:t>
            </a:r>
            <a:r>
              <a:rPr lang="en-US" sz="2000" b="1" dirty="0" smtClean="0">
                <a:solidFill>
                  <a:schemeClr val="accent4"/>
                </a:solidFill>
                <a:latin typeface="Consolas"/>
                <a:ea typeface="Osaka"/>
                <a:cs typeface="Consolas"/>
              </a:rPr>
              <a:t>'[]</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s    </a:t>
            </a: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a:t>
            </a:r>
            <a:r>
              <a:rPr lang="en-US" sz="2000" b="1" dirty="0">
                <a:solidFill>
                  <a:schemeClr val="accent4"/>
                </a:solidFill>
                <a:latin typeface="Consolas"/>
                <a:ea typeface="Osaka"/>
                <a:cs typeface="Consolas"/>
              </a:rPr>
              <a:t>'[]</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s  = s    </a:t>
            </a: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('(n1,o1)</a:t>
            </a:r>
            <a:r>
              <a:rPr lang="en-US" sz="2000" b="1" dirty="0" smtClean="0">
                <a:solidFill>
                  <a:schemeClr val="accent3"/>
                </a:solidFill>
                <a:latin typeface="Consolas"/>
                <a:ea typeface="Osaka"/>
                <a:cs typeface="Consolas"/>
              </a:rPr>
              <a:t>:</a:t>
            </a:r>
            <a:r>
              <a:rPr lang="en-US" sz="2000" b="1" dirty="0" smtClean="0">
                <a:solidFill>
                  <a:schemeClr val="tx1"/>
                </a:solidFill>
                <a:latin typeface="Consolas"/>
                <a:ea typeface="Osaka"/>
                <a:cs typeface="Consolas"/>
              </a:rPr>
              <a:t>t1</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('(n2,o2)</a:t>
            </a:r>
            <a:r>
              <a:rPr lang="en-US" sz="2000" b="1" dirty="0" smtClean="0">
                <a:solidFill>
                  <a:schemeClr val="accent4"/>
                </a:solidFill>
                <a:latin typeface="Consolas"/>
                <a:ea typeface="Osaka"/>
                <a:cs typeface="Consolas"/>
              </a:rPr>
              <a:t>:</a:t>
            </a:r>
            <a:r>
              <a:rPr lang="en-US" sz="2000" b="1" dirty="0" smtClean="0">
                <a:solidFill>
                  <a:schemeClr val="tx1"/>
                </a:solidFill>
                <a:latin typeface="Consolas"/>
                <a:ea typeface="Osaka"/>
                <a:cs typeface="Consolas"/>
              </a:rPr>
              <a:t>t2</a:t>
            </a:r>
            <a:r>
              <a:rPr lang="en-US" sz="2000" b="1" dirty="0">
                <a:solidFill>
                  <a:schemeClr val="tx1"/>
                </a:solidFill>
                <a:latin typeface="Consolas"/>
                <a:ea typeface="Osaka"/>
                <a:cs typeface="Consolas"/>
              </a:rPr>
              <a:t>) =      </a:t>
            </a:r>
            <a:endParaRPr lang="en-US" sz="2000" b="1" dirty="0" smtClean="0">
              <a:solidFill>
                <a:schemeClr val="tx1"/>
              </a:solidFill>
              <a:latin typeface="Consolas"/>
              <a:ea typeface="Osaka"/>
              <a:cs typeface="Consolas"/>
            </a:endParaRP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If</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(n1 :== n2</a:t>
            </a:r>
            <a:r>
              <a:rPr lang="en-US" sz="2000" b="1" dirty="0" smtClean="0">
                <a:solidFill>
                  <a:schemeClr val="tx1"/>
                </a:solidFill>
                <a:latin typeface="Consolas"/>
                <a:ea typeface="Osaka"/>
                <a:cs typeface="Consolas"/>
              </a:rPr>
              <a:t>) ('(n1, </a:t>
            </a:r>
            <a:r>
              <a:rPr lang="en-US" sz="2000" b="1" dirty="0" smtClean="0">
                <a:solidFill>
                  <a:schemeClr val="accent4"/>
                </a:solidFill>
                <a:latin typeface="Consolas"/>
                <a:ea typeface="Osaka"/>
                <a:cs typeface="Consolas"/>
              </a:rPr>
              <a:t>'Many</a:t>
            </a:r>
            <a:r>
              <a:rPr lang="en-US" sz="2000" b="1" dirty="0" smtClean="0">
                <a:solidFill>
                  <a:schemeClr val="tx1"/>
                </a:solidFill>
                <a:latin typeface="Consolas"/>
                <a:ea typeface="Osaka"/>
                <a:cs typeface="Consolas"/>
              </a:rPr>
              <a:t>) </a:t>
            </a:r>
            <a:r>
              <a:rPr lang="en-US" sz="2000" b="1" dirty="0">
                <a:solidFill>
                  <a:schemeClr val="accent4"/>
                </a:solidFill>
                <a:latin typeface="Consolas"/>
                <a:ea typeface="Osaka"/>
                <a:cs typeface="Consolas"/>
              </a:rPr>
              <a:t>:</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t1 t2)         </a:t>
            </a:r>
            <a:endParaRPr lang="en-US" sz="2000" b="1" dirty="0" smtClean="0">
              <a:solidFill>
                <a:schemeClr val="tx1"/>
              </a:solidFill>
              <a:latin typeface="Consolas"/>
              <a:ea typeface="Osaka"/>
              <a:cs typeface="Consolas"/>
            </a:endParaRP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a:solidFill>
                  <a:schemeClr val="accent4"/>
                </a:solidFill>
                <a:latin typeface="Consolas"/>
                <a:ea typeface="Osaka"/>
                <a:cs typeface="Consolas"/>
              </a:rPr>
              <a:t>If</a:t>
            </a:r>
            <a:r>
              <a:rPr lang="en-US" sz="2000" b="1" dirty="0">
                <a:solidFill>
                  <a:schemeClr val="tx1"/>
                </a:solidFill>
                <a:latin typeface="Consolas"/>
                <a:ea typeface="Osaka"/>
                <a:cs typeface="Consolas"/>
              </a:rPr>
              <a:t> (n1 :&lt;= n2</a:t>
            </a:r>
            <a:r>
              <a:rPr lang="en-US" sz="2000" b="1" dirty="0" smtClean="0">
                <a:solidFill>
                  <a:schemeClr val="tx1"/>
                </a:solidFill>
                <a:latin typeface="Consolas"/>
                <a:ea typeface="Osaka"/>
                <a:cs typeface="Consolas"/>
              </a:rPr>
              <a:t>) </a:t>
            </a: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('(n1, o1) </a:t>
            </a:r>
            <a:r>
              <a:rPr lang="en-US" sz="2000" b="1" dirty="0">
                <a:solidFill>
                  <a:schemeClr val="accent4"/>
                </a:solidFill>
                <a:latin typeface="Consolas"/>
                <a:ea typeface="Osaka"/>
                <a:cs typeface="Consolas"/>
              </a:rPr>
              <a:t>:</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t1 </a:t>
            </a:r>
            <a:r>
              <a:rPr lang="en-US" sz="2000" b="1" dirty="0" smtClean="0">
                <a:solidFill>
                  <a:schemeClr val="tx1"/>
                </a:solidFill>
                <a:latin typeface="Consolas"/>
                <a:ea typeface="Osaka"/>
                <a:cs typeface="Consolas"/>
              </a:rPr>
              <a:t>('(n2,o2)</a:t>
            </a:r>
            <a:r>
              <a:rPr lang="en-US" sz="2000" b="1" dirty="0" smtClean="0">
                <a:solidFill>
                  <a:schemeClr val="accent4"/>
                </a:solidFill>
                <a:latin typeface="Consolas"/>
                <a:ea typeface="Osaka"/>
                <a:cs typeface="Consolas"/>
              </a:rPr>
              <a:t>:</a:t>
            </a:r>
            <a:r>
              <a:rPr lang="en-US" sz="2000" b="1" dirty="0" smtClean="0">
                <a:solidFill>
                  <a:schemeClr val="tx1"/>
                </a:solidFill>
                <a:latin typeface="Consolas"/>
                <a:ea typeface="Osaka"/>
                <a:cs typeface="Consolas"/>
              </a:rPr>
              <a:t>t2</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('(n2, o2) </a:t>
            </a:r>
            <a:r>
              <a:rPr lang="en-US" sz="2000" b="1" dirty="0">
                <a:solidFill>
                  <a:schemeClr val="accent4"/>
                </a:solidFill>
                <a:latin typeface="Consolas"/>
                <a:ea typeface="Osaka"/>
                <a:cs typeface="Consolas"/>
              </a:rPr>
              <a:t>:</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 </a:t>
            </a:r>
            <a:r>
              <a:rPr lang="en-US" sz="2000" b="1" dirty="0" smtClean="0">
                <a:solidFill>
                  <a:schemeClr val="tx1"/>
                </a:solidFill>
                <a:latin typeface="Consolas"/>
                <a:ea typeface="Osaka"/>
                <a:cs typeface="Consolas"/>
              </a:rPr>
              <a:t>('(n1,o1)</a:t>
            </a:r>
            <a:r>
              <a:rPr lang="en-US" sz="2000" b="1" dirty="0" smtClean="0">
                <a:solidFill>
                  <a:schemeClr val="accent4"/>
                </a:solidFill>
                <a:latin typeface="Consolas"/>
                <a:ea typeface="Osaka"/>
                <a:cs typeface="Consolas"/>
              </a:rPr>
              <a:t>:</a:t>
            </a:r>
            <a:r>
              <a:rPr lang="en-US" sz="2000" b="1" dirty="0" smtClean="0">
                <a:solidFill>
                  <a:schemeClr val="tx1"/>
                </a:solidFill>
                <a:latin typeface="Consolas"/>
                <a:ea typeface="Osaka"/>
                <a:cs typeface="Consolas"/>
              </a:rPr>
              <a:t>t1) t2)</a:t>
            </a:r>
            <a:endParaRPr lang="en-US" sz="2000" b="1" dirty="0" smtClean="0">
              <a:solidFill>
                <a:schemeClr val="tx1"/>
              </a:solidFill>
              <a:latin typeface="Consolas"/>
              <a:ea typeface="Osaka"/>
              <a:cs typeface="Consolas"/>
            </a:endParaRPr>
          </a:p>
          <a:p>
            <a:pPr>
              <a:buNone/>
            </a:pPr>
            <a:endParaRPr lang="en-US" sz="2000" b="1" dirty="0">
              <a:solidFill>
                <a:schemeClr val="tx1"/>
              </a:solidFill>
              <a:latin typeface="Consolas"/>
              <a:ea typeface="Osaka"/>
              <a:cs typeface="Consolas"/>
            </a:endParaRPr>
          </a:p>
        </p:txBody>
      </p:sp>
    </p:spTree>
    <p:extLst>
      <p:ext uri="{BB962C8B-B14F-4D97-AF65-F5344CB8AC3E}">
        <p14:creationId xmlns:p14="http://schemas.microsoft.com/office/powerpoint/2010/main" val="211015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3"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GHC's take on type-level computation</a:t>
            </a:r>
            <a:endParaRPr lang="en-US" dirty="0"/>
          </a:p>
        </p:txBody>
      </p:sp>
      <p:sp>
        <p:nvSpPr>
          <p:cNvPr id="3" name="Content Placeholder 2"/>
          <p:cNvSpPr>
            <a:spLocks noGrp="1"/>
          </p:cNvSpPr>
          <p:nvPr>
            <p:ph idx="1"/>
          </p:nvPr>
        </p:nvSpPr>
        <p:spPr/>
        <p:txBody>
          <a:bodyPr>
            <a:normAutofit/>
          </a:bodyPr>
          <a:lstStyle/>
          <a:p>
            <a:r>
              <a:rPr lang="en-US" sz="3200" dirty="0" smtClean="0"/>
              <a:t>Differences</a:t>
            </a:r>
          </a:p>
          <a:p>
            <a:pPr lvl="1"/>
            <a:r>
              <a:rPr lang="en-US" sz="2800" dirty="0" smtClean="0"/>
              <a:t>Type functions are arbitrary computation and need not be </a:t>
            </a:r>
            <a:r>
              <a:rPr lang="en-US" sz="2800" dirty="0" smtClean="0"/>
              <a:t>terminating (cf. Merge)</a:t>
            </a:r>
            <a:endParaRPr lang="en-US" sz="2800" dirty="0" smtClean="0"/>
          </a:p>
          <a:p>
            <a:pPr lvl="1"/>
            <a:r>
              <a:rPr lang="en-US" sz="2800" dirty="0" smtClean="0"/>
              <a:t>Backwards compatible with </a:t>
            </a:r>
            <a:r>
              <a:rPr lang="en-US" sz="2800" dirty="0" smtClean="0"/>
              <a:t>HM </a:t>
            </a:r>
            <a:r>
              <a:rPr lang="en-US" sz="2800" dirty="0" smtClean="0"/>
              <a:t>type </a:t>
            </a:r>
            <a:r>
              <a:rPr lang="en-US" sz="2800" dirty="0" smtClean="0"/>
              <a:t>inference (no </a:t>
            </a:r>
            <a:r>
              <a:rPr lang="en-US" sz="2800" dirty="0" smtClean="0"/>
              <a:t>search &amp; no higher-order unification)</a:t>
            </a:r>
          </a:p>
          <a:p>
            <a:r>
              <a:rPr lang="en-US" sz="3200" dirty="0" smtClean="0"/>
              <a:t>What's next for GHC? </a:t>
            </a:r>
          </a:p>
          <a:p>
            <a:pPr lvl="1"/>
            <a:r>
              <a:rPr lang="en-US" sz="2800" dirty="0" smtClean="0"/>
              <a:t>Anonymous type-level functions, </a:t>
            </a:r>
          </a:p>
          <a:p>
            <a:pPr lvl="1"/>
            <a:r>
              <a:rPr lang="en-US" sz="2800" dirty="0"/>
              <a:t>M</a:t>
            </a:r>
            <a:r>
              <a:rPr lang="en-US" sz="2800" dirty="0" smtClean="0"/>
              <a:t>ore flexibility in higher-order polymorphism, </a:t>
            </a:r>
          </a:p>
          <a:p>
            <a:pPr lvl="1"/>
            <a:r>
              <a:rPr lang="en-US" sz="2800" dirty="0"/>
              <a:t>U</a:t>
            </a:r>
            <a:r>
              <a:rPr lang="en-US" sz="2800" dirty="0" smtClean="0"/>
              <a:t>niform syntax for type and term functions</a:t>
            </a:r>
          </a:p>
        </p:txBody>
      </p:sp>
    </p:spTree>
    <p:extLst>
      <p:ext uri="{BB962C8B-B14F-4D97-AF65-F5344CB8AC3E}">
        <p14:creationId xmlns:p14="http://schemas.microsoft.com/office/powerpoint/2010/main" val="26806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800" dirty="0">
                <a:latin typeface="Zapfino" charset="0"/>
                <a:ea typeface="Zapfino" charset="0"/>
                <a:cs typeface="Zapfino" charset="0"/>
              </a:rPr>
              <a:t>I</a:t>
            </a:r>
            <a:r>
              <a:rPr lang="en-US" sz="2800" dirty="0" smtClean="0">
                <a:latin typeface="Zapfino" charset="0"/>
                <a:ea typeface="Zapfino" charset="0"/>
                <a:cs typeface="Zapfino" charset="0"/>
              </a:rPr>
              <a:t>ndices constrain values</a:t>
            </a:r>
            <a:endParaRPr lang="en-US" sz="2800" dirty="0">
              <a:latin typeface="Zapfino" charset="0"/>
              <a:ea typeface="Zapfino" charset="0"/>
              <a:cs typeface="Zapfino" charset="0"/>
            </a:endParaRPr>
          </a:p>
        </p:txBody>
      </p:sp>
      <p:sp>
        <p:nvSpPr>
          <p:cNvPr id="3" name="Subtitle 2"/>
          <p:cNvSpPr>
            <a:spLocks noGrp="1"/>
          </p:cNvSpPr>
          <p:nvPr>
            <p:ph type="subTitle" idx="1"/>
          </p:nvPr>
        </p:nvSpPr>
        <p:spPr>
          <a:xfrm>
            <a:off x="6054538" y="4393492"/>
            <a:ext cx="2460812" cy="1784885"/>
          </a:xfrm>
        </p:spPr>
        <p:txBody>
          <a:bodyPr>
            <a:normAutofit fontScale="92500" lnSpcReduction="10000"/>
          </a:bodyPr>
          <a:lstStyle/>
          <a:p>
            <a:r>
              <a:rPr lang="en-US" dirty="0" smtClean="0"/>
              <a:t>We can use compile-time computation to define type structure and guide the type checker</a:t>
            </a:r>
            <a:endParaRPr lang="en-US" dirty="0"/>
          </a:p>
        </p:txBody>
      </p:sp>
    </p:spTree>
    <p:extLst>
      <p:ext uri="{BB962C8B-B14F-4D97-AF65-F5344CB8AC3E}">
        <p14:creationId xmlns:p14="http://schemas.microsoft.com/office/powerpoint/2010/main" val="19002124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style>
          <a:lnRef idx="2">
            <a:schemeClr val="accent1"/>
          </a:lnRef>
          <a:fillRef idx="1">
            <a:schemeClr val="lt1"/>
          </a:fillRef>
          <a:effectRef idx="0">
            <a:schemeClr val="accent1"/>
          </a:effectRef>
          <a:fontRef idx="minor">
            <a:schemeClr val="dk1"/>
          </a:fontRef>
        </p:style>
        <p:txBody>
          <a:bodyPr tIns="91440">
            <a:noAutofit/>
          </a:bodyPr>
          <a:lstStyle/>
          <a:p>
            <a:pPr marL="0" indent="0">
              <a:buNone/>
            </a:pPr>
            <a:r>
              <a:rPr lang="en-US" sz="2200" b="1" dirty="0" smtClean="0">
                <a:latin typeface="Consolas" charset="0"/>
                <a:ea typeface="Consolas" charset="0"/>
                <a:cs typeface="Consolas" charset="0"/>
              </a:rPr>
              <a:t>&gt; </a:t>
            </a:r>
            <a:r>
              <a:rPr lang="en-US" sz="2200" b="1" dirty="0" smtClean="0">
                <a:latin typeface="Consolas" charset="0"/>
                <a:ea typeface="Consolas" charset="0"/>
                <a:cs typeface="Consolas" charset="0"/>
              </a:rPr>
              <a:t>:t d</a:t>
            </a:r>
            <a:endParaRPr lang="en-US" sz="2200" b="1" dirty="0">
              <a:latin typeface="Consolas" charset="0"/>
              <a:ea typeface="Consolas" charset="0"/>
              <a:cs typeface="Consolas" charset="0"/>
            </a:endParaRPr>
          </a:p>
          <a:p>
            <a:pPr marL="0" indent="0">
              <a:buNone/>
            </a:pPr>
            <a:r>
              <a:rPr lang="en-US" sz="2200" b="1" dirty="0" err="1">
                <a:latin typeface="Consolas" charset="0"/>
                <a:ea typeface="Consolas" charset="0"/>
                <a:cs typeface="Consolas" charset="0"/>
              </a:rPr>
              <a:t>Dict</a:t>
            </a:r>
            <a:r>
              <a:rPr lang="en-US" sz="2200" b="1" dirty="0">
                <a:latin typeface="Consolas" charset="0"/>
                <a:ea typeface="Consolas" charset="0"/>
                <a:cs typeface="Consolas" charset="0"/>
              </a:rPr>
              <a:t> </a:t>
            </a:r>
            <a:r>
              <a:rPr lang="fr-FR" sz="2200" b="1" dirty="0">
                <a:latin typeface="Consolas" charset="0"/>
                <a:ea typeface="Consolas" charset="0"/>
                <a:cs typeface="Consolas" charset="0"/>
              </a:rPr>
              <a:t>'[</a:t>
            </a:r>
            <a:r>
              <a:rPr lang="fr-FR" sz="2200" b="1" dirty="0">
                <a:solidFill>
                  <a:schemeClr val="accent4"/>
                </a:solidFill>
                <a:latin typeface="Consolas" charset="0"/>
                <a:ea typeface="Consolas" charset="0"/>
                <a:cs typeface="Consolas" charset="0"/>
              </a:rPr>
              <a:t>'("b", 'Once)</a:t>
            </a:r>
            <a:r>
              <a:rPr lang="fr-FR" sz="2200" b="1" dirty="0">
                <a:latin typeface="Consolas" charset="0"/>
                <a:ea typeface="Consolas" charset="0"/>
                <a:cs typeface="Consolas" charset="0"/>
              </a:rPr>
              <a:t>,</a:t>
            </a:r>
            <a:r>
              <a:rPr lang="fr-FR" sz="2200" b="1" dirty="0">
                <a:solidFill>
                  <a:schemeClr val="accent1"/>
                </a:solidFill>
                <a:latin typeface="Consolas" charset="0"/>
                <a:ea typeface="Consolas" charset="0"/>
                <a:cs typeface="Consolas" charset="0"/>
              </a:rPr>
              <a:t>'("d", '</a:t>
            </a:r>
            <a:r>
              <a:rPr lang="fr-FR" sz="2200" b="1" dirty="0" err="1">
                <a:solidFill>
                  <a:schemeClr val="accent1"/>
                </a:solidFill>
                <a:latin typeface="Consolas" charset="0"/>
                <a:ea typeface="Consolas" charset="0"/>
                <a:cs typeface="Consolas" charset="0"/>
              </a:rPr>
              <a:t>Many</a:t>
            </a:r>
            <a:r>
              <a:rPr lang="fr-FR" sz="2200" b="1" dirty="0">
                <a:solidFill>
                  <a:schemeClr val="accent1"/>
                </a:solidFill>
                <a:latin typeface="Consolas" charset="0"/>
                <a:ea typeface="Consolas" charset="0"/>
                <a:cs typeface="Consolas" charset="0"/>
              </a:rPr>
              <a:t>)</a:t>
            </a:r>
            <a:r>
              <a:rPr lang="fr-FR" sz="2200" b="1" dirty="0">
                <a:latin typeface="Consolas" charset="0"/>
                <a:ea typeface="Consolas" charset="0"/>
                <a:cs typeface="Consolas" charset="0"/>
              </a:rPr>
              <a:t>, </a:t>
            </a:r>
            <a:r>
              <a:rPr lang="fr-FR" sz="2200" b="1" dirty="0">
                <a:solidFill>
                  <a:schemeClr val="accent5"/>
                </a:solidFill>
                <a:latin typeface="Consolas" charset="0"/>
                <a:ea typeface="Consolas" charset="0"/>
                <a:cs typeface="Consolas" charset="0"/>
              </a:rPr>
              <a:t>'("e", '</a:t>
            </a:r>
            <a:r>
              <a:rPr lang="fr-FR" sz="2200" b="1" dirty="0" err="1">
                <a:solidFill>
                  <a:schemeClr val="accent5"/>
                </a:solidFill>
                <a:latin typeface="Consolas" charset="0"/>
                <a:ea typeface="Consolas" charset="0"/>
                <a:cs typeface="Consolas" charset="0"/>
              </a:rPr>
              <a:t>Opt</a:t>
            </a:r>
            <a:r>
              <a:rPr lang="fr-FR" sz="2200" b="1" dirty="0">
                <a:solidFill>
                  <a:schemeClr val="accent5"/>
                </a:solidFill>
                <a:latin typeface="Consolas" charset="0"/>
                <a:ea typeface="Consolas" charset="0"/>
                <a:cs typeface="Consolas" charset="0"/>
              </a:rPr>
              <a:t>)</a:t>
            </a:r>
            <a:r>
              <a:rPr lang="fr-FR" sz="2200" b="1" dirty="0">
                <a:latin typeface="Consolas" charset="0"/>
                <a:ea typeface="Consolas" charset="0"/>
                <a:cs typeface="Consolas" charset="0"/>
              </a:rPr>
              <a:t>] </a:t>
            </a:r>
            <a:endParaRPr lang="fr-FR" sz="2200" b="1" dirty="0" smtClean="0">
              <a:latin typeface="Consolas" charset="0"/>
              <a:ea typeface="Consolas" charset="0"/>
              <a:cs typeface="Consolas" charset="0"/>
            </a:endParaRPr>
          </a:p>
          <a:p>
            <a:pPr marL="0" indent="0">
              <a:buNone/>
            </a:pP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&gt; get </a:t>
            </a:r>
            <a:r>
              <a:rPr lang="en-US" sz="2200" b="1" dirty="0" smtClean="0">
                <a:latin typeface="Consolas" charset="0"/>
                <a:ea typeface="Consolas" charset="0"/>
                <a:cs typeface="Consolas" charset="0"/>
              </a:rPr>
              <a:t>@"e" d   </a:t>
            </a: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Just </a:t>
            </a:r>
            <a:r>
              <a:rPr lang="en-US" sz="2200" b="1" dirty="0" smtClean="0">
                <a:latin typeface="Consolas" charset="0"/>
                <a:ea typeface="Consolas" charset="0"/>
                <a:cs typeface="Consolas" charset="0"/>
              </a:rPr>
              <a:t>"</a:t>
            </a:r>
            <a:r>
              <a:rPr lang="en-US" sz="2200" b="1" dirty="0" err="1" smtClean="0">
                <a:latin typeface="Consolas" charset="0"/>
                <a:ea typeface="Consolas" charset="0"/>
                <a:cs typeface="Consolas" charset="0"/>
              </a:rPr>
              <a:t>hs</a:t>
            </a:r>
            <a:r>
              <a:rPr lang="en-US" sz="2200" b="1" dirty="0" smtClean="0">
                <a:latin typeface="Consolas" charset="0"/>
                <a:ea typeface="Consolas" charset="0"/>
                <a:cs typeface="Consolas" charset="0"/>
              </a:rPr>
              <a:t>"</a:t>
            </a:r>
            <a:endParaRPr lang="en-US" sz="2200" b="1" dirty="0">
              <a:latin typeface="Consolas" charset="0"/>
              <a:ea typeface="Consolas" charset="0"/>
              <a:cs typeface="Consolas" charset="0"/>
            </a:endParaRPr>
          </a:p>
          <a:p>
            <a:pPr marL="0" indent="0">
              <a:buNone/>
            </a:pP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&gt; </a:t>
            </a:r>
            <a:r>
              <a:rPr lang="en-US" sz="2200" b="1" dirty="0">
                <a:latin typeface="Consolas" charset="0"/>
                <a:ea typeface="Consolas" charset="0"/>
                <a:cs typeface="Consolas" charset="0"/>
              </a:rPr>
              <a:t>get </a:t>
            </a:r>
            <a:r>
              <a:rPr lang="en-US" sz="2200" b="1" dirty="0" smtClean="0">
                <a:latin typeface="Consolas" charset="0"/>
                <a:ea typeface="Consolas" charset="0"/>
                <a:cs typeface="Consolas" charset="0"/>
              </a:rPr>
              <a:t>@"f" d</a:t>
            </a:r>
            <a:endParaRPr lang="en-US" sz="2200" b="1" dirty="0">
              <a:latin typeface="Consolas" charset="0"/>
              <a:ea typeface="Consolas" charset="0"/>
              <a:cs typeface="Consolas" charset="0"/>
            </a:endParaRPr>
          </a:p>
          <a:p>
            <a:pPr marL="0" indent="0">
              <a:buNone/>
            </a:pPr>
            <a:r>
              <a:rPr lang="en-US" sz="2200" b="1" dirty="0">
                <a:solidFill>
                  <a:srgbClr val="FF0000"/>
                </a:solidFill>
                <a:latin typeface="Consolas" charset="0"/>
                <a:ea typeface="Consolas" charset="0"/>
                <a:cs typeface="Consolas" charset="0"/>
              </a:rPr>
              <a:t>&lt;interactive&gt;:28:1: error:    </a:t>
            </a:r>
          </a:p>
          <a:p>
            <a:pPr marL="0" indent="0">
              <a:buNone/>
            </a:pPr>
            <a:r>
              <a:rPr lang="en-US" sz="2200" b="1" dirty="0">
                <a:solidFill>
                  <a:srgbClr val="FF0000"/>
                </a:solidFill>
                <a:latin typeface="Consolas" charset="0"/>
                <a:ea typeface="Consolas" charset="0"/>
                <a:cs typeface="Consolas" charset="0"/>
              </a:rPr>
              <a:t>   • I couldn't find </a:t>
            </a:r>
            <a:r>
              <a:rPr lang="en-US" sz="2200" b="1" dirty="0" smtClean="0">
                <a:solidFill>
                  <a:srgbClr val="FF0000"/>
                </a:solidFill>
                <a:latin typeface="Consolas" charset="0"/>
                <a:ea typeface="Consolas" charset="0"/>
                <a:cs typeface="Consolas" charset="0"/>
              </a:rPr>
              <a:t>a group named </a:t>
            </a:r>
            <a:r>
              <a:rPr lang="en-US" sz="2200" b="1" dirty="0" smtClean="0">
                <a:solidFill>
                  <a:srgbClr val="FF0000"/>
                </a:solidFill>
                <a:latin typeface="Consolas" charset="0"/>
                <a:ea typeface="Consolas" charset="0"/>
                <a:cs typeface="Consolas" charset="0"/>
              </a:rPr>
              <a:t>'f' </a:t>
            </a:r>
            <a:r>
              <a:rPr lang="en-US" sz="2200" b="1" dirty="0">
                <a:solidFill>
                  <a:srgbClr val="FF0000"/>
                </a:solidFill>
                <a:latin typeface="Consolas" charset="0"/>
                <a:ea typeface="Consolas" charset="0"/>
                <a:cs typeface="Consolas" charset="0"/>
              </a:rPr>
              <a:t>in</a:t>
            </a:r>
            <a:r>
              <a:rPr lang="en-US" sz="2200" b="1" dirty="0" smtClean="0">
                <a:solidFill>
                  <a:srgbClr val="FF0000"/>
                </a:solidFill>
                <a:latin typeface="Consolas" charset="0"/>
                <a:ea typeface="Consolas" charset="0"/>
                <a:cs typeface="Consolas" charset="0"/>
              </a:rPr>
              <a:t>         </a:t>
            </a:r>
            <a:endParaRPr lang="en-US" sz="2200" b="1" dirty="0">
              <a:solidFill>
                <a:srgbClr val="FF0000"/>
              </a:solidFill>
              <a:latin typeface="Consolas" charset="0"/>
              <a:ea typeface="Consolas" charset="0"/>
              <a:cs typeface="Consolas" charset="0"/>
            </a:endParaRPr>
          </a:p>
          <a:p>
            <a:pPr marL="0" indent="0">
              <a:buNone/>
            </a:pPr>
            <a:r>
              <a:rPr lang="en-US" sz="2200" b="1" dirty="0">
                <a:solidFill>
                  <a:srgbClr val="FF0000"/>
                </a:solidFill>
                <a:latin typeface="Consolas" charset="0"/>
                <a:ea typeface="Consolas" charset="0"/>
                <a:cs typeface="Consolas" charset="0"/>
              </a:rPr>
              <a:t>         </a:t>
            </a:r>
            <a:r>
              <a:rPr lang="en-US" sz="2200" b="1" dirty="0" smtClean="0">
                <a:solidFill>
                  <a:srgbClr val="FF0000"/>
                </a:solidFill>
                <a:latin typeface="Consolas" charset="0"/>
                <a:ea typeface="Consolas" charset="0"/>
                <a:cs typeface="Consolas" charset="0"/>
              </a:rPr>
              <a:t>{b</a:t>
            </a:r>
            <a:r>
              <a:rPr lang="en-US" sz="2200" b="1" dirty="0">
                <a:solidFill>
                  <a:srgbClr val="FF0000"/>
                </a:solidFill>
                <a:latin typeface="Consolas" charset="0"/>
                <a:ea typeface="Consolas" charset="0"/>
                <a:cs typeface="Consolas" charset="0"/>
              </a:rPr>
              <a:t>, d, </a:t>
            </a:r>
            <a:r>
              <a:rPr lang="en-US" sz="2200" b="1" dirty="0" smtClean="0">
                <a:solidFill>
                  <a:srgbClr val="FF0000"/>
                </a:solidFill>
                <a:latin typeface="Consolas" charset="0"/>
                <a:ea typeface="Consolas" charset="0"/>
                <a:cs typeface="Consolas" charset="0"/>
              </a:rPr>
              <a:t>e}</a:t>
            </a:r>
            <a:endParaRPr lang="en-US" sz="2200" b="1" dirty="0">
              <a:solidFill>
                <a:srgbClr val="FF0000"/>
              </a:solidFill>
              <a:latin typeface="Consolas" charset="0"/>
              <a:ea typeface="Consolas" charset="0"/>
              <a:cs typeface="Consolas" charset="0"/>
            </a:endParaRPr>
          </a:p>
          <a:p>
            <a:endParaRPr lang="en-US" dirty="0"/>
          </a:p>
        </p:txBody>
      </p:sp>
      <p:sp>
        <p:nvSpPr>
          <p:cNvPr id="4" name="TextBox 3"/>
          <p:cNvSpPr txBox="1"/>
          <p:nvPr/>
        </p:nvSpPr>
        <p:spPr>
          <a:xfrm>
            <a:off x="4630760" y="2489617"/>
            <a:ext cx="3884590" cy="8309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2400" dirty="0" smtClean="0">
                <a:latin typeface="Tw Cen MT" charset="0"/>
                <a:ea typeface="Tw Cen MT" charset="0"/>
                <a:cs typeface="Tw Cen MT" charset="0"/>
              </a:rPr>
              <a:t>Overloaded access, </a:t>
            </a:r>
          </a:p>
          <a:p>
            <a:r>
              <a:rPr lang="en-US" sz="2400" dirty="0" smtClean="0">
                <a:latin typeface="Tw Cen MT" charset="0"/>
                <a:ea typeface="Tw Cen MT" charset="0"/>
                <a:cs typeface="Tw Cen MT" charset="0"/>
              </a:rPr>
              <a:t>resolved by type-level symbol</a:t>
            </a:r>
            <a:endParaRPr lang="en-US" sz="2400" dirty="0">
              <a:latin typeface="Tw Cen MT" charset="0"/>
              <a:ea typeface="Tw Cen MT" charset="0"/>
              <a:cs typeface="Tw Cen MT" charset="0"/>
            </a:endParaRPr>
          </a:p>
        </p:txBody>
      </p:sp>
      <p:sp>
        <p:nvSpPr>
          <p:cNvPr id="7" name="TextBox 6"/>
          <p:cNvSpPr txBox="1"/>
          <p:nvPr/>
        </p:nvSpPr>
        <p:spPr>
          <a:xfrm>
            <a:off x="5633920" y="3771900"/>
            <a:ext cx="2881430" cy="461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2400" dirty="0" smtClean="0">
                <a:latin typeface="Tw Cen MT" charset="0"/>
                <a:ea typeface="Tw Cen MT" charset="0"/>
                <a:cs typeface="Tw Cen MT" charset="0"/>
              </a:rPr>
              <a:t>Custom error message</a:t>
            </a:r>
          </a:p>
        </p:txBody>
      </p:sp>
    </p:spTree>
    <p:extLst>
      <p:ext uri="{BB962C8B-B14F-4D97-AF65-F5344CB8AC3E}">
        <p14:creationId xmlns:p14="http://schemas.microsoft.com/office/powerpoint/2010/main" val="110833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constrain data</a:t>
            </a:r>
            <a:endParaRPr lang="en-US" dirty="0"/>
          </a:p>
        </p:txBody>
      </p:sp>
      <p:sp>
        <p:nvSpPr>
          <p:cNvPr id="6" name="TextBox 5"/>
          <p:cNvSpPr txBox="1"/>
          <p:nvPr/>
        </p:nvSpPr>
        <p:spPr>
          <a:xfrm>
            <a:off x="2582561" y="6488668"/>
            <a:ext cx="6082627" cy="369332"/>
          </a:xfrm>
          <a:prstGeom prst="rect">
            <a:avLst/>
          </a:prstGeom>
          <a:noFill/>
        </p:spPr>
        <p:txBody>
          <a:bodyPr wrap="none" rtlCol="0">
            <a:spAutoFit/>
          </a:bodyPr>
          <a:lstStyle/>
          <a:p>
            <a:r>
              <a:rPr lang="en-US" dirty="0" smtClean="0">
                <a:solidFill>
                  <a:schemeClr val="bg2">
                    <a:lumMod val="25000"/>
                  </a:schemeClr>
                </a:solidFill>
              </a:rPr>
              <a:t>GADTs [Peyton Jones, </a:t>
            </a:r>
            <a:r>
              <a:rPr lang="en-US" dirty="0" err="1" smtClean="0">
                <a:solidFill>
                  <a:schemeClr val="bg2">
                    <a:lumMod val="25000"/>
                  </a:schemeClr>
                </a:solidFill>
              </a:rPr>
              <a:t>Vytiniotis</a:t>
            </a:r>
            <a:r>
              <a:rPr lang="en-US" dirty="0" smtClean="0">
                <a:solidFill>
                  <a:schemeClr val="bg2">
                    <a:lumMod val="25000"/>
                  </a:schemeClr>
                </a:solidFill>
              </a:rPr>
              <a:t>, Washburn, Weirich ICFP 2006]</a:t>
            </a:r>
            <a:endParaRPr lang="en-US" dirty="0">
              <a:solidFill>
                <a:schemeClr val="bg2">
                  <a:lumMod val="25000"/>
                </a:schemeClr>
              </a:solidFill>
            </a:endParaRPr>
          </a:p>
        </p:txBody>
      </p:sp>
      <p:sp>
        <p:nvSpPr>
          <p:cNvPr id="10" name="Rectangle 9"/>
          <p:cNvSpPr/>
          <p:nvPr/>
        </p:nvSpPr>
        <p:spPr>
          <a:xfrm>
            <a:off x="2194560" y="2053883"/>
            <a:ext cx="1983545" cy="436099"/>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98653" y="3771900"/>
            <a:ext cx="1591994" cy="436099"/>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622790" y="1181612"/>
            <a:ext cx="7886700" cy="5193407"/>
          </a:xfrm>
          <a:prstGeom prst="rect">
            <a:avLst/>
          </a:prstGeom>
          <a:noFill/>
        </p:spPr>
        <p:style>
          <a:lnRef idx="2">
            <a:schemeClr val="accent1"/>
          </a:lnRef>
          <a:fillRef idx="1">
            <a:schemeClr val="lt1"/>
          </a:fillRef>
          <a:effectRef idx="0">
            <a:schemeClr val="accent1"/>
          </a:effectRef>
          <a:fontRef idx="minor">
            <a:schemeClr val="dk1"/>
          </a:fontRef>
        </p:style>
        <p:txBody>
          <a:bodyPr vert="horz" lIns="91440" tIns="91440" rIns="91440" bIns="9144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200" b="1" dirty="0">
                <a:solidFill>
                  <a:schemeClr val="accent3"/>
                </a:solidFill>
                <a:latin typeface="Consolas" charset="0"/>
                <a:ea typeface="Consolas" charset="0"/>
                <a:cs typeface="Consolas" charset="0"/>
              </a:rPr>
              <a:t>data</a:t>
            </a:r>
            <a:r>
              <a:rPr lang="en-US" sz="2200" b="1" dirty="0">
                <a:latin typeface="Consolas" charset="0"/>
                <a:ea typeface="Consolas" charset="0"/>
                <a:cs typeface="Consolas" charset="0"/>
              </a:rPr>
              <a: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smtClean="0">
                <a:latin typeface="Consolas" charset="0"/>
                <a:ea typeface="Consolas" charset="0"/>
                <a:cs typeface="Consolas" charset="0"/>
              </a:rPr>
              <a:t>SM</a:t>
            </a:r>
            <a:r>
              <a:rPr lang="en-US" sz="2200" b="1" dirty="0" smtClean="0">
                <a:latin typeface="Consolas" charset="0"/>
                <a:ea typeface="Consolas" charset="0"/>
                <a:cs typeface="Consolas" charset="0"/>
              </a:rPr>
              <a:t> </a:t>
            </a:r>
            <a:r>
              <a:rPr lang="en-US" sz="2200" b="1" dirty="0" smtClean="0">
                <a:latin typeface="Consolas" charset="0"/>
                <a:ea typeface="Consolas" charset="0"/>
                <a:cs typeface="Consolas" charset="0"/>
              </a:rPr>
              <a:t>-&gt; </a:t>
            </a:r>
            <a:r>
              <a:rPr lang="en-US" sz="2200" b="1" dirty="0" smtClean="0">
                <a:solidFill>
                  <a:schemeClr val="accent4"/>
                </a:solidFill>
                <a:latin typeface="Consolas" charset="0"/>
                <a:ea typeface="Consolas" charset="0"/>
                <a:cs typeface="Consolas" charset="0"/>
              </a:rPr>
              <a:t>Type</a:t>
            </a:r>
            <a:r>
              <a:rPr lang="en-US" sz="2200" b="1" dirty="0" smtClean="0">
                <a:latin typeface="Consolas" charset="0"/>
                <a:ea typeface="Consolas" charset="0"/>
                <a:cs typeface="Consolas" charset="0"/>
              </a:rPr>
              <a:t> </a:t>
            </a:r>
            <a:r>
              <a:rPr lang="en-US" sz="2200" b="1" dirty="0">
                <a:solidFill>
                  <a:schemeClr val="accent3"/>
                </a:solidFill>
                <a:latin typeface="Consolas" charset="0"/>
                <a:ea typeface="Consolas" charset="0"/>
                <a:cs typeface="Consolas" charset="0"/>
              </a:rPr>
              <a:t>where   </a:t>
            </a:r>
          </a:p>
          <a:p>
            <a:pPr marL="0" indent="0">
              <a:buNone/>
            </a:pP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Nil</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   </a:t>
            </a:r>
          </a:p>
          <a:p>
            <a:pPr marL="0" indent="0">
              <a:buNone/>
            </a:pP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:&gt;</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smtClean="0">
                <a:latin typeface="Consolas" charset="0"/>
                <a:ea typeface="Consolas" charset="0"/>
                <a:cs typeface="Consolas" charset="0"/>
              </a:rPr>
              <a:t>n,o</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-&gt;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err="1">
                <a:latin typeface="Consolas" charset="0"/>
                <a:ea typeface="Consolas" charset="0"/>
                <a:cs typeface="Consolas" charset="0"/>
              </a:rPr>
              <a:t>tl</a:t>
            </a:r>
            <a:r>
              <a:rPr lang="en-US" sz="2200" b="1" dirty="0">
                <a:latin typeface="Consolas" charset="0"/>
                <a:ea typeface="Consolas" charset="0"/>
                <a:cs typeface="Consolas" charset="0"/>
              </a:rPr>
              <a:t> </a:t>
            </a:r>
            <a:endParaRPr lang="en-US" sz="2200" b="1" dirty="0" smtClean="0">
              <a:latin typeface="Consolas" charset="0"/>
              <a:ea typeface="Consolas" charset="0"/>
              <a:cs typeface="Consolas" charset="0"/>
            </a:endParaRPr>
          </a:p>
          <a:p>
            <a:pPr marL="0" indent="0">
              <a:buNone/>
            </a:pP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smtClean="0">
                <a:latin typeface="Consolas" charset="0"/>
                <a:ea typeface="Consolas" charset="0"/>
                <a:cs typeface="Consolas" charset="0"/>
              </a:rPr>
              <a:t>-&gt; </a:t>
            </a:r>
            <a:r>
              <a:rPr lang="en-US" sz="2200" b="1" dirty="0" err="1" smtClean="0">
                <a:solidFill>
                  <a:schemeClr val="accent4"/>
                </a:solidFill>
                <a:latin typeface="Consolas" charset="0"/>
                <a:ea typeface="Consolas" charset="0"/>
                <a:cs typeface="Consolas" charset="0"/>
              </a:rPr>
              <a:t>Dict</a:t>
            </a:r>
            <a:r>
              <a:rPr lang="en-US" sz="2200" b="1" dirty="0" smtClean="0">
                <a:solidFill>
                  <a:schemeClr val="accent4"/>
                </a:solidFill>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smtClean="0">
                <a:latin typeface="Consolas" charset="0"/>
                <a:ea typeface="Consolas" charset="0"/>
                <a:cs typeface="Consolas" charset="0"/>
              </a:rPr>
              <a:t>n,o</a:t>
            </a:r>
            <a:r>
              <a:rPr lang="en-US" sz="2200" b="1" dirty="0" smtClean="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a:t>
            </a:r>
            <a:r>
              <a:rPr lang="en-US" sz="2200" b="1" dirty="0">
                <a:latin typeface="Consolas" charset="0"/>
                <a:ea typeface="Consolas" charset="0"/>
                <a:cs typeface="Consolas" charset="0"/>
              </a:rPr>
              <a:t> </a:t>
            </a:r>
            <a:r>
              <a:rPr lang="en-US" sz="2200" b="1" dirty="0" err="1">
                <a:latin typeface="Consolas" charset="0"/>
                <a:ea typeface="Consolas" charset="0"/>
                <a:cs typeface="Consolas" charset="0"/>
              </a:rPr>
              <a:t>tl</a:t>
            </a:r>
            <a:r>
              <a:rPr lang="en-US" sz="2200" b="1" dirty="0" smtClean="0">
                <a:latin typeface="Consolas" charset="0"/>
                <a:ea typeface="Consolas" charset="0"/>
                <a:cs typeface="Consolas" charset="0"/>
              </a:rPr>
              <a:t>)</a:t>
            </a:r>
          </a:p>
          <a:p>
            <a:pPr marL="0" indent="0">
              <a:buNone/>
            </a:pPr>
            <a:endParaRPr lang="en-US" sz="2200" b="1" dirty="0" smtClean="0">
              <a:solidFill>
                <a:schemeClr val="accent3"/>
              </a:solidFill>
              <a:latin typeface="Consolas" charset="0"/>
              <a:ea typeface="Consolas" charset="0"/>
              <a:cs typeface="Consolas" charset="0"/>
            </a:endParaRPr>
          </a:p>
          <a:p>
            <a:pPr marL="0" indent="0">
              <a:buNone/>
            </a:pPr>
            <a:r>
              <a:rPr lang="en-US" sz="2200" b="1" dirty="0" smtClean="0">
                <a:solidFill>
                  <a:schemeClr val="accent3"/>
                </a:solidFill>
                <a:latin typeface="Consolas" charset="0"/>
                <a:ea typeface="Consolas" charset="0"/>
                <a:cs typeface="Consolas" charset="0"/>
              </a:rPr>
              <a:t>data</a:t>
            </a:r>
            <a:r>
              <a:rPr lang="en-US" sz="2200" b="1" dirty="0" smtClean="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a:t>
            </a:r>
            <a:r>
              <a:rPr lang="en-US" sz="2200" b="1" dirty="0" err="1">
                <a:solidFill>
                  <a:schemeClr val="accent4"/>
                </a:solidFill>
                <a:latin typeface="Consolas" charset="0"/>
                <a:ea typeface="Consolas" charset="0"/>
                <a:cs typeface="Consolas" charset="0"/>
              </a:rPr>
              <a:t>Symbol</a:t>
            </a:r>
            <a:r>
              <a:rPr lang="en-US" sz="2200" b="1" dirty="0" err="1">
                <a:latin typeface="Consolas" charset="0"/>
                <a:ea typeface="Consolas" charset="0"/>
                <a:cs typeface="Consolas" charset="0"/>
              </a:rPr>
              <a:t>,</a:t>
            </a:r>
            <a:r>
              <a:rPr lang="en-US" sz="2200" b="1" dirty="0" err="1">
                <a:solidFill>
                  <a:schemeClr val="accent4"/>
                </a:solidFill>
                <a:latin typeface="Consolas" charset="0"/>
                <a:ea typeface="Consolas" charset="0"/>
                <a:cs typeface="Consolas" charset="0"/>
              </a:rPr>
              <a:t>Occ</a:t>
            </a:r>
            <a:r>
              <a:rPr lang="en-US" sz="2200" b="1" dirty="0" smtClean="0">
                <a:latin typeface="Consolas" charset="0"/>
                <a:ea typeface="Consolas" charset="0"/>
                <a:cs typeface="Consolas" charset="0"/>
              </a:rPr>
              <a:t>) -&gt; </a:t>
            </a:r>
            <a:r>
              <a:rPr lang="en-US" sz="2200" b="1" dirty="0" smtClean="0">
                <a:solidFill>
                  <a:schemeClr val="accent4"/>
                </a:solidFill>
                <a:latin typeface="Consolas" charset="0"/>
                <a:ea typeface="Consolas" charset="0"/>
                <a:cs typeface="Consolas" charset="0"/>
              </a:rPr>
              <a:t>Type</a:t>
            </a:r>
            <a:r>
              <a:rPr lang="en-US" sz="2200" b="1" dirty="0" smtClean="0">
                <a:latin typeface="Consolas" charset="0"/>
                <a:ea typeface="Consolas" charset="0"/>
                <a:cs typeface="Consolas" charset="0"/>
              </a:rPr>
              <a:t> </a:t>
            </a:r>
            <a:r>
              <a:rPr lang="en-US" sz="2200" b="1" dirty="0">
                <a:solidFill>
                  <a:schemeClr val="accent3"/>
                </a:solidFill>
                <a:latin typeface="Consolas" charset="0"/>
                <a:ea typeface="Consolas" charset="0"/>
                <a:cs typeface="Consolas" charset="0"/>
              </a:rPr>
              <a:t>where   </a:t>
            </a:r>
          </a:p>
          <a:p>
            <a:pPr marL="0" indent="0">
              <a:buNone/>
            </a:pP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E</a:t>
            </a:r>
            <a:r>
              <a:rPr lang="en-US" sz="2200" b="1" dirty="0" smtClean="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000" b="1" dirty="0" smtClean="0">
                <a:latin typeface="Consolas"/>
                <a:ea typeface="Osaka"/>
                <a:cs typeface="Consolas"/>
              </a:rPr>
              <a:t>∀</a:t>
            </a:r>
            <a:r>
              <a:rPr lang="en-US" sz="2200" b="1" dirty="0" smtClean="0">
                <a:latin typeface="Consolas" charset="0"/>
                <a:ea typeface="Consolas" charset="0"/>
                <a:cs typeface="Consolas" charset="0"/>
              </a:rPr>
              <a:t>n</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o</a:t>
            </a:r>
            <a:r>
              <a:rPr lang="en-US" sz="2200" b="1" dirty="0" smtClean="0">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o -&gt;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a:latin typeface="Consolas" charset="0"/>
                <a:ea typeface="Consolas" charset="0"/>
                <a:cs typeface="Consolas" charset="0"/>
              </a:rPr>
              <a:t>n</a:t>
            </a:r>
            <a:r>
              <a:rPr lang="en-US" sz="2200" b="1" dirty="0" err="1" smtClean="0">
                <a:latin typeface="Consolas" charset="0"/>
                <a:ea typeface="Consolas" charset="0"/>
                <a:cs typeface="Consolas" charset="0"/>
              </a:rPr>
              <a:t>,o</a:t>
            </a:r>
            <a:r>
              <a:rPr lang="en-US" sz="2200" b="1" dirty="0" smtClean="0">
                <a:latin typeface="Consolas" charset="0"/>
                <a:ea typeface="Consolas" charset="0"/>
                <a:cs typeface="Consolas" charset="0"/>
              </a:rPr>
              <a:t>)</a:t>
            </a:r>
            <a:endParaRPr lang="en-US" sz="2200" b="1" dirty="0"/>
          </a:p>
          <a:p>
            <a:pPr marL="0" indent="0">
              <a:buNone/>
            </a:pPr>
            <a:endParaRPr lang="en-US" sz="2200" b="1" dirty="0" smtClean="0">
              <a:solidFill>
                <a:schemeClr val="accent3"/>
              </a:solidFill>
              <a:latin typeface="Consolas" charset="0"/>
              <a:ea typeface="Consolas" charset="0"/>
              <a:cs typeface="Consolas" charset="0"/>
            </a:endParaRPr>
          </a:p>
          <a:p>
            <a:pPr marL="0" indent="0">
              <a:buNone/>
            </a:pPr>
            <a:r>
              <a:rPr lang="en-US" sz="2200" b="1" dirty="0" smtClean="0">
                <a:solidFill>
                  <a:schemeClr val="accent3"/>
                </a:solidFill>
                <a:latin typeface="Consolas" charset="0"/>
                <a:ea typeface="Consolas" charset="0"/>
                <a:cs typeface="Consolas" charset="0"/>
              </a:rPr>
              <a:t>type</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family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(o :: </a:t>
            </a:r>
            <a:r>
              <a:rPr lang="en-US" sz="2200" b="1" dirty="0" err="1">
                <a:solidFill>
                  <a:schemeClr val="accent4"/>
                </a:solidFill>
                <a:latin typeface="Consolas" charset="0"/>
                <a:ea typeface="Consolas" charset="0"/>
                <a:cs typeface="Consolas" charset="0"/>
              </a:rPr>
              <a:t>Occ</a:t>
            </a:r>
            <a:r>
              <a:rPr lang="en-US" sz="2200" b="1" dirty="0" smtClean="0">
                <a:latin typeface="Consolas" charset="0"/>
                <a:ea typeface="Consolas" charset="0"/>
                <a:cs typeface="Consolas" charset="0"/>
              </a:rPr>
              <a:t>) :: Type </a:t>
            </a:r>
            <a:r>
              <a:rPr lang="en-US" sz="2200" b="1" dirty="0" smtClean="0">
                <a:solidFill>
                  <a:schemeClr val="accent3"/>
                </a:solidFill>
                <a:latin typeface="Consolas" charset="0"/>
                <a:ea typeface="Consolas" charset="0"/>
                <a:cs typeface="Consolas" charset="0"/>
              </a:rPr>
              <a:t>where  </a:t>
            </a:r>
            <a:endParaRPr lang="en-US" sz="2200" b="1" dirty="0" smtClean="0">
              <a:solidFill>
                <a:schemeClr val="accent3"/>
              </a:solidFill>
              <a:latin typeface="Consolas" charset="0"/>
              <a:ea typeface="Consolas" charset="0"/>
              <a:cs typeface="Consolas" charset="0"/>
            </a:endParaRPr>
          </a:p>
          <a:p>
            <a:pPr marL="0" indent="0">
              <a:buNone/>
            </a:pP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Once</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String  </a:t>
            </a:r>
            <a:endParaRPr lang="en-US" sz="2200" b="1" dirty="0" smtClean="0">
              <a:solidFill>
                <a:schemeClr val="accent4"/>
              </a:solidFill>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Opt</a:t>
            </a:r>
            <a:r>
              <a:rPr lang="en-US" sz="2200" b="1" dirty="0">
                <a:latin typeface="Consolas" charset="0"/>
                <a:ea typeface="Consolas" charset="0"/>
                <a:cs typeface="Consolas" charset="0"/>
              </a:rPr>
              <a:t>  = </a:t>
            </a:r>
            <a:r>
              <a:rPr lang="en-US" sz="2200" b="1" dirty="0">
                <a:solidFill>
                  <a:schemeClr val="accent4"/>
                </a:solidFill>
                <a:latin typeface="Consolas" charset="0"/>
                <a:ea typeface="Consolas" charset="0"/>
                <a:cs typeface="Consolas" charset="0"/>
              </a:rPr>
              <a:t>Maybe String</a:t>
            </a:r>
            <a:r>
              <a:rPr lang="en-US" sz="2200" b="1" dirty="0">
                <a:latin typeface="Consolas" charset="0"/>
                <a:ea typeface="Consolas" charset="0"/>
                <a:cs typeface="Consolas" charset="0"/>
              </a:rPr>
              <a:t>  </a:t>
            </a: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Many</a:t>
            </a:r>
            <a:r>
              <a:rPr lang="en-US" sz="2200" b="1" dirty="0">
                <a:latin typeface="Consolas" charset="0"/>
                <a:ea typeface="Consolas" charset="0"/>
                <a:cs typeface="Consolas" charset="0"/>
              </a:rPr>
              <a:t> = </a:t>
            </a:r>
            <a:r>
              <a:rPr lang="en-US" sz="2200" b="1" dirty="0">
                <a:solidFill>
                  <a:schemeClr val="accent4"/>
                </a:solidFill>
                <a:latin typeface="Consolas" charset="0"/>
                <a:ea typeface="Consolas" charset="0"/>
                <a:cs typeface="Consolas" charset="0"/>
              </a:rPr>
              <a:t>[String</a:t>
            </a:r>
            <a:r>
              <a:rPr lang="en-US" sz="2200" b="1" dirty="0" smtClean="0">
                <a:solidFill>
                  <a:schemeClr val="accent4"/>
                </a:solidFill>
                <a:latin typeface="Consolas" charset="0"/>
                <a:ea typeface="Consolas" charset="0"/>
                <a:cs typeface="Consolas" charset="0"/>
              </a:rPr>
              <a:t>]</a:t>
            </a:r>
          </a:p>
        </p:txBody>
      </p:sp>
    </p:spTree>
    <p:extLst>
      <p:ext uri="{BB962C8B-B14F-4D97-AF65-F5344CB8AC3E}">
        <p14:creationId xmlns:p14="http://schemas.microsoft.com/office/powerpoint/2010/main" val="5856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5" grpId="0"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Constrain Data</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smtClean="0"/>
          </a:p>
          <a:p>
            <a:r>
              <a:rPr lang="en-US" dirty="0" smtClean="0"/>
              <a:t>The </a:t>
            </a:r>
            <a:r>
              <a:rPr lang="en-US" dirty="0" err="1" smtClean="0"/>
              <a:t>dict</a:t>
            </a:r>
            <a:r>
              <a:rPr lang="en-US" dirty="0" smtClean="0"/>
              <a:t> must be of the form</a:t>
            </a:r>
          </a:p>
          <a:p>
            <a:pPr marL="0" indent="0">
              <a:buNone/>
            </a:pPr>
            <a:r>
              <a:rPr lang="en-US" b="1" dirty="0" smtClean="0">
                <a:solidFill>
                  <a:schemeClr val="accent1"/>
                </a:solidFill>
                <a:latin typeface="Consolas" charset="0"/>
                <a:ea typeface="Consolas" charset="0"/>
                <a:cs typeface="Consolas" charset="0"/>
              </a:rPr>
              <a:t>   </a:t>
            </a:r>
            <a:r>
              <a:rPr lang="en-US" b="1" dirty="0" smtClean="0">
                <a:solidFill>
                  <a:schemeClr val="accent4"/>
                </a:solidFill>
                <a:latin typeface="Consolas" charset="0"/>
                <a:ea typeface="Consolas" charset="0"/>
                <a:cs typeface="Consolas" charset="0"/>
              </a:rPr>
              <a:t>E </a:t>
            </a:r>
            <a:r>
              <a:rPr lang="en-US" b="1" i="1" dirty="0" err="1">
                <a:solidFill>
                  <a:schemeClr val="accent4"/>
                </a:solidFill>
                <a:latin typeface="Consolas" charset="0"/>
                <a:ea typeface="Consolas" charset="0"/>
                <a:cs typeface="Consolas" charset="0"/>
              </a:rPr>
              <a:t>someString</a:t>
            </a:r>
            <a:r>
              <a:rPr lang="en-US" b="1" i="1" dirty="0">
                <a:solidFill>
                  <a:schemeClr val="accent1"/>
                </a:solidFill>
                <a:latin typeface="Consolas" charset="0"/>
                <a:ea typeface="Consolas" charset="0"/>
                <a:cs typeface="Consolas" charset="0"/>
              </a:rPr>
              <a:t> </a:t>
            </a:r>
            <a:endParaRPr lang="en-US" b="1" i="1" dirty="0" smtClean="0">
              <a:solidFill>
                <a:schemeClr val="accent1"/>
              </a:solidFill>
              <a:latin typeface="Consolas" charset="0"/>
              <a:ea typeface="Consolas" charset="0"/>
              <a:cs typeface="Consolas" charset="0"/>
            </a:endParaRPr>
          </a:p>
          <a:p>
            <a:pPr marL="0" indent="0">
              <a:buNone/>
            </a:pPr>
            <a:r>
              <a:rPr lang="en-US" b="1" i="1" dirty="0">
                <a:solidFill>
                  <a:schemeClr val="accent1"/>
                </a:solidFill>
                <a:latin typeface="Consolas" charset="0"/>
                <a:ea typeface="Consolas" charset="0"/>
                <a:cs typeface="Consolas" charset="0"/>
              </a:rPr>
              <a:t> </a:t>
            </a:r>
            <a:r>
              <a:rPr lang="en-US" b="1" i="1" dirty="0" smtClean="0">
                <a:solidFill>
                  <a:schemeClr val="accent1"/>
                </a:solidFill>
                <a:latin typeface="Consolas" charset="0"/>
                <a:ea typeface="Consolas" charset="0"/>
                <a:cs typeface="Consolas" charset="0"/>
              </a:rPr>
              <a:t>   </a:t>
            </a:r>
            <a:r>
              <a:rPr lang="en-US" b="1" dirty="0" smtClean="0">
                <a:latin typeface="Consolas" charset="0"/>
                <a:ea typeface="Consolas" charset="0"/>
                <a:cs typeface="Consolas" charset="0"/>
              </a:rPr>
              <a:t>:&gt;</a:t>
            </a:r>
            <a:r>
              <a:rPr lang="en-US" b="1" dirty="0" smtClean="0">
                <a:solidFill>
                  <a:schemeClr val="accent1"/>
                </a:solidFill>
                <a:latin typeface="Consolas" charset="0"/>
                <a:ea typeface="Consolas" charset="0"/>
                <a:cs typeface="Consolas" charset="0"/>
              </a:rPr>
              <a:t> </a:t>
            </a:r>
            <a:r>
              <a:rPr lang="en-US" b="1" dirty="0">
                <a:solidFill>
                  <a:schemeClr val="accent1"/>
                </a:solidFill>
                <a:latin typeface="Consolas" charset="0"/>
                <a:ea typeface="Consolas" charset="0"/>
                <a:cs typeface="Consolas" charset="0"/>
              </a:rPr>
              <a:t>E </a:t>
            </a:r>
            <a:r>
              <a:rPr lang="en-US" b="1" i="1" dirty="0" err="1">
                <a:solidFill>
                  <a:schemeClr val="accent1"/>
                </a:solidFill>
                <a:latin typeface="Consolas" charset="0"/>
                <a:ea typeface="Consolas" charset="0"/>
                <a:cs typeface="Consolas" charset="0"/>
              </a:rPr>
              <a:t>someListOfStrings</a:t>
            </a:r>
            <a:r>
              <a:rPr lang="en-US" b="1" i="1" dirty="0">
                <a:solidFill>
                  <a:schemeClr val="accent1"/>
                </a:solidFill>
                <a:latin typeface="Consolas" charset="0"/>
                <a:ea typeface="Consolas" charset="0"/>
                <a:cs typeface="Consolas" charset="0"/>
              </a:rPr>
              <a:t> </a:t>
            </a:r>
          </a:p>
          <a:p>
            <a:pPr marL="0" indent="0">
              <a:buNone/>
            </a:pPr>
            <a:r>
              <a:rPr lang="en-US" b="1" dirty="0" smtClean="0">
                <a:solidFill>
                  <a:schemeClr val="accent1"/>
                </a:solidFill>
                <a:latin typeface="Consolas" charset="0"/>
                <a:ea typeface="Consolas" charset="0"/>
                <a:cs typeface="Consolas" charset="0"/>
              </a:rPr>
              <a:t>    </a:t>
            </a:r>
            <a:r>
              <a:rPr lang="en-US" b="1" dirty="0">
                <a:latin typeface="Consolas" charset="0"/>
                <a:ea typeface="Consolas" charset="0"/>
                <a:cs typeface="Consolas" charset="0"/>
              </a:rPr>
              <a:t>:&gt;</a:t>
            </a:r>
            <a:r>
              <a:rPr lang="en-US" b="1" dirty="0">
                <a:solidFill>
                  <a:schemeClr val="accent1"/>
                </a:solidFill>
                <a:latin typeface="Consolas" charset="0"/>
                <a:ea typeface="Consolas" charset="0"/>
                <a:cs typeface="Consolas" charset="0"/>
              </a:rPr>
              <a:t> </a:t>
            </a:r>
            <a:r>
              <a:rPr lang="en-US" b="1" dirty="0">
                <a:solidFill>
                  <a:schemeClr val="accent5"/>
                </a:solidFill>
                <a:latin typeface="Consolas" charset="0"/>
                <a:ea typeface="Consolas" charset="0"/>
                <a:cs typeface="Consolas" charset="0"/>
              </a:rPr>
              <a:t>E </a:t>
            </a:r>
            <a:r>
              <a:rPr lang="en-US" b="1" i="1" dirty="0" err="1">
                <a:solidFill>
                  <a:schemeClr val="accent5"/>
                </a:solidFill>
                <a:latin typeface="Consolas" charset="0"/>
                <a:ea typeface="Consolas" charset="0"/>
                <a:cs typeface="Consolas" charset="0"/>
              </a:rPr>
              <a:t>someMaybeString</a:t>
            </a:r>
            <a:r>
              <a:rPr lang="en-US" b="1" dirty="0">
                <a:solidFill>
                  <a:schemeClr val="accent1"/>
                </a:solidFill>
                <a:latin typeface="Consolas" charset="0"/>
                <a:ea typeface="Consolas" charset="0"/>
                <a:cs typeface="Consolas" charset="0"/>
              </a:rPr>
              <a:t> </a:t>
            </a:r>
            <a:r>
              <a:rPr lang="en-US" b="1" dirty="0">
                <a:latin typeface="Consolas" charset="0"/>
                <a:ea typeface="Consolas" charset="0"/>
                <a:cs typeface="Consolas" charset="0"/>
              </a:rPr>
              <a:t>:&gt; Nil</a:t>
            </a:r>
          </a:p>
          <a:p>
            <a:endParaRPr lang="en-US" dirty="0" smtClean="0"/>
          </a:p>
          <a:p>
            <a:r>
              <a:rPr lang="en-US" dirty="0"/>
              <a:t>T</a:t>
            </a:r>
            <a:r>
              <a:rPr lang="en-US" dirty="0" smtClean="0"/>
              <a:t>ype </a:t>
            </a:r>
            <a:r>
              <a:rPr lang="en-US" dirty="0" smtClean="0"/>
              <a:t>checker </a:t>
            </a:r>
            <a:r>
              <a:rPr lang="en-US" dirty="0" smtClean="0"/>
              <a:t>knows group for </a:t>
            </a:r>
            <a:r>
              <a:rPr lang="en-US" dirty="0" smtClean="0">
                <a:latin typeface="Consolas" charset="0"/>
                <a:ea typeface="Consolas" charset="0"/>
                <a:cs typeface="Consolas" charset="0"/>
              </a:rPr>
              <a:t>"b</a:t>
            </a:r>
            <a:r>
              <a:rPr lang="en-US" dirty="0" smtClean="0">
                <a:latin typeface="Consolas" charset="0"/>
                <a:ea typeface="Consolas" charset="0"/>
                <a:cs typeface="Consolas" charset="0"/>
              </a:rPr>
              <a:t>"</a:t>
            </a:r>
            <a:r>
              <a:rPr lang="en-US" dirty="0" smtClean="0"/>
              <a:t> </a:t>
            </a:r>
            <a:r>
              <a:rPr lang="en-US" dirty="0" smtClean="0"/>
              <a:t>comes</a:t>
            </a:r>
            <a:r>
              <a:rPr lang="en-US" dirty="0" smtClean="0"/>
              <a:t> </a:t>
            </a:r>
            <a:r>
              <a:rPr lang="en-US" b="1" dirty="0" smtClean="0"/>
              <a:t>first,</a:t>
            </a:r>
            <a:r>
              <a:rPr lang="en-US" dirty="0" smtClean="0"/>
              <a:t> and that the </a:t>
            </a:r>
            <a:r>
              <a:rPr lang="en-US" dirty="0" smtClean="0"/>
              <a:t>stored value is a </a:t>
            </a:r>
            <a:r>
              <a:rPr lang="en-US" dirty="0" smtClean="0"/>
              <a:t>string</a:t>
            </a:r>
            <a:endParaRPr lang="en-US" dirty="0" smtClean="0"/>
          </a:p>
          <a:p>
            <a:r>
              <a:rPr lang="en-US" dirty="0" smtClean="0"/>
              <a:t>Type checker knows </a:t>
            </a:r>
            <a:r>
              <a:rPr lang="en-US" dirty="0" smtClean="0"/>
              <a:t>that a value for </a:t>
            </a:r>
            <a:r>
              <a:rPr lang="en-US" dirty="0" smtClean="0">
                <a:latin typeface="Consolas" charset="0"/>
                <a:ea typeface="Consolas" charset="0"/>
                <a:cs typeface="Consolas" charset="0"/>
              </a:rPr>
              <a:t>"f"</a:t>
            </a:r>
            <a:r>
              <a:rPr lang="en-US" dirty="0" smtClean="0"/>
              <a:t> </a:t>
            </a:r>
            <a:r>
              <a:rPr lang="en-US" dirty="0" smtClean="0"/>
              <a:t>is not present in the </a:t>
            </a:r>
            <a:r>
              <a:rPr lang="en-US" dirty="0" err="1" smtClean="0"/>
              <a:t>dict</a:t>
            </a:r>
            <a:endParaRPr lang="en-US" dirty="0"/>
          </a:p>
        </p:txBody>
      </p:sp>
      <p:sp>
        <p:nvSpPr>
          <p:cNvPr id="5" name="Content Placeholder 2"/>
          <p:cNvSpPr txBox="1">
            <a:spLocks/>
          </p:cNvSpPr>
          <p:nvPr/>
        </p:nvSpPr>
        <p:spPr>
          <a:xfrm>
            <a:off x="628650" y="1175657"/>
            <a:ext cx="7886700" cy="920429"/>
          </a:xfrm>
          <a:prstGeom prst="rect">
            <a:avLst/>
          </a:prstGeom>
        </p:spPr>
        <p:style>
          <a:lnRef idx="2">
            <a:schemeClr val="accent1"/>
          </a:lnRef>
          <a:fillRef idx="1">
            <a:schemeClr val="lt1"/>
          </a:fillRef>
          <a:effectRef idx="0">
            <a:schemeClr val="accent1"/>
          </a:effectRef>
          <a:fontRef idx="minor">
            <a:schemeClr val="dk1"/>
          </a:fontRef>
        </p:style>
        <p:txBody>
          <a:bodyPr vert="horz" lIns="91440" tIns="91440" rIns="9144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200" b="1" dirty="0" err="1" smtClean="0">
                <a:latin typeface="Consolas" charset="0"/>
                <a:ea typeface="Consolas" charset="0"/>
                <a:cs typeface="Consolas" charset="0"/>
              </a:rPr>
              <a:t>dict</a:t>
            </a:r>
            <a:r>
              <a:rPr lang="en-US" sz="2200" b="1" dirty="0" smtClean="0">
                <a:latin typeface="Consolas" charset="0"/>
                <a:ea typeface="Consolas" charset="0"/>
                <a:cs typeface="Consolas" charset="0"/>
              </a:rPr>
              <a:t> </a:t>
            </a:r>
            <a:r>
              <a:rPr lang="en-US" sz="2200" b="1" dirty="0" smtClean="0">
                <a:latin typeface="Consolas" charset="0"/>
                <a:ea typeface="Consolas" charset="0"/>
                <a:cs typeface="Consolas" charset="0"/>
              </a:rPr>
              <a:t>:: </a:t>
            </a:r>
            <a:endParaRPr lang="en-US" sz="2200" b="1" dirty="0" smtClean="0">
              <a:latin typeface="Consolas" charset="0"/>
              <a:ea typeface="Consolas" charset="0"/>
              <a:cs typeface="Consolas" charset="0"/>
            </a:endParaRPr>
          </a:p>
          <a:p>
            <a:pPr marL="0" indent="0">
              <a:buNone/>
            </a:pPr>
            <a:r>
              <a:rPr lang="en-US" sz="2200" b="1" dirty="0" err="1" smtClean="0">
                <a:solidFill>
                  <a:schemeClr val="accent4"/>
                </a:solidFill>
                <a:latin typeface="Consolas" charset="0"/>
                <a:ea typeface="Consolas" charset="0"/>
                <a:cs typeface="Consolas" charset="0"/>
              </a:rPr>
              <a:t>Dict</a:t>
            </a:r>
            <a:r>
              <a:rPr lang="en-US" sz="2200" b="1" dirty="0" smtClean="0">
                <a:solidFill>
                  <a:schemeClr val="accent4"/>
                </a:solidFill>
                <a:latin typeface="Consolas" charset="0"/>
                <a:ea typeface="Consolas" charset="0"/>
                <a:cs typeface="Consolas" charset="0"/>
              </a:rPr>
              <a:t> </a:t>
            </a:r>
            <a:r>
              <a:rPr lang="fr-FR" sz="2200" b="1" dirty="0" smtClean="0">
                <a:latin typeface="Consolas" charset="0"/>
                <a:ea typeface="Consolas" charset="0"/>
                <a:cs typeface="Consolas" charset="0"/>
              </a:rPr>
              <a:t>'[</a:t>
            </a:r>
            <a:r>
              <a:rPr lang="fr-FR" sz="2200" b="1" dirty="0" smtClean="0">
                <a:solidFill>
                  <a:schemeClr val="accent4"/>
                </a:solidFill>
                <a:latin typeface="Consolas" charset="0"/>
                <a:ea typeface="Consolas" charset="0"/>
                <a:cs typeface="Consolas" charset="0"/>
              </a:rPr>
              <a:t>'("</a:t>
            </a:r>
            <a:r>
              <a:rPr lang="fr-FR" sz="2200" b="1" dirty="0">
                <a:solidFill>
                  <a:schemeClr val="accent4"/>
                </a:solidFill>
                <a:latin typeface="Consolas" charset="0"/>
                <a:ea typeface="Consolas" charset="0"/>
                <a:cs typeface="Consolas" charset="0"/>
              </a:rPr>
              <a:t>b", 'Once)</a:t>
            </a:r>
            <a:r>
              <a:rPr lang="fr-FR" sz="2200" b="1" dirty="0">
                <a:latin typeface="Consolas" charset="0"/>
                <a:ea typeface="Consolas" charset="0"/>
                <a:cs typeface="Consolas" charset="0"/>
              </a:rPr>
              <a:t>,</a:t>
            </a:r>
            <a:r>
              <a:rPr lang="fr-FR" sz="2200" b="1" dirty="0">
                <a:solidFill>
                  <a:schemeClr val="accent1"/>
                </a:solidFill>
                <a:latin typeface="Consolas" charset="0"/>
                <a:ea typeface="Consolas" charset="0"/>
                <a:cs typeface="Consolas" charset="0"/>
              </a:rPr>
              <a:t>'("d", '</a:t>
            </a:r>
            <a:r>
              <a:rPr lang="fr-FR" sz="2200" b="1" dirty="0" err="1">
                <a:solidFill>
                  <a:schemeClr val="accent1"/>
                </a:solidFill>
                <a:latin typeface="Consolas" charset="0"/>
                <a:ea typeface="Consolas" charset="0"/>
                <a:cs typeface="Consolas" charset="0"/>
              </a:rPr>
              <a:t>Many</a:t>
            </a:r>
            <a:r>
              <a:rPr lang="fr-FR" sz="2200" b="1" dirty="0">
                <a:solidFill>
                  <a:schemeClr val="accent1"/>
                </a:solidFill>
                <a:latin typeface="Consolas" charset="0"/>
                <a:ea typeface="Consolas" charset="0"/>
                <a:cs typeface="Consolas" charset="0"/>
              </a:rPr>
              <a:t>)</a:t>
            </a:r>
            <a:r>
              <a:rPr lang="fr-FR" sz="2200" b="1" dirty="0">
                <a:latin typeface="Consolas" charset="0"/>
                <a:ea typeface="Consolas" charset="0"/>
                <a:cs typeface="Consolas" charset="0"/>
              </a:rPr>
              <a:t>, </a:t>
            </a:r>
            <a:r>
              <a:rPr lang="fr-FR" sz="2200" b="1" dirty="0">
                <a:solidFill>
                  <a:schemeClr val="accent5"/>
                </a:solidFill>
                <a:latin typeface="Consolas" charset="0"/>
                <a:ea typeface="Consolas" charset="0"/>
                <a:cs typeface="Consolas" charset="0"/>
              </a:rPr>
              <a:t>'("e", '</a:t>
            </a:r>
            <a:r>
              <a:rPr lang="fr-FR" sz="2200" b="1" dirty="0" err="1">
                <a:solidFill>
                  <a:schemeClr val="accent5"/>
                </a:solidFill>
                <a:latin typeface="Consolas" charset="0"/>
                <a:ea typeface="Consolas" charset="0"/>
                <a:cs typeface="Consolas" charset="0"/>
              </a:rPr>
              <a:t>Opt</a:t>
            </a:r>
            <a:r>
              <a:rPr lang="fr-FR" sz="2200" b="1" dirty="0">
                <a:solidFill>
                  <a:schemeClr val="accent5"/>
                </a:solidFill>
                <a:latin typeface="Consolas" charset="0"/>
                <a:ea typeface="Consolas" charset="0"/>
                <a:cs typeface="Consolas" charset="0"/>
              </a:rPr>
              <a:t>)</a:t>
            </a:r>
            <a:r>
              <a:rPr lang="fr-FR" sz="2200" b="1" dirty="0">
                <a:latin typeface="Consolas" charset="0"/>
                <a:ea typeface="Consolas" charset="0"/>
                <a:cs typeface="Consolas" charset="0"/>
              </a:rPr>
              <a:t>]</a:t>
            </a:r>
            <a:r>
              <a:rPr lang="en-US" sz="2200" b="1" dirty="0" smtClean="0">
                <a:latin typeface="Consolas" charset="0"/>
                <a:ea typeface="Consolas" charset="0"/>
                <a:cs typeface="Consolas" charset="0"/>
              </a:rPr>
              <a:t> </a:t>
            </a:r>
          </a:p>
        </p:txBody>
      </p:sp>
    </p:spTree>
    <p:extLst>
      <p:ext uri="{BB962C8B-B14F-4D97-AF65-F5344CB8AC3E}">
        <p14:creationId xmlns:p14="http://schemas.microsoft.com/office/powerpoint/2010/main" val="175292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How has Dependent Type Theory influenced the design of the Haskell type system?</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87057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GHC's </a:t>
            </a:r>
            <a:r>
              <a:rPr lang="en-US" dirty="0" smtClean="0"/>
              <a:t>take</a:t>
            </a:r>
            <a:r>
              <a:rPr lang="en-US" dirty="0" smtClean="0"/>
              <a:t> </a:t>
            </a:r>
            <a:r>
              <a:rPr lang="en-US" dirty="0" smtClean="0"/>
              <a:t>on indexed </a:t>
            </a:r>
            <a:r>
              <a:rPr lang="en-US" dirty="0" smtClean="0"/>
              <a:t>types </a:t>
            </a:r>
            <a:endParaRPr lang="en-US" dirty="0"/>
          </a:p>
        </p:txBody>
      </p:sp>
      <p:sp>
        <p:nvSpPr>
          <p:cNvPr id="3" name="Content Placeholder 2"/>
          <p:cNvSpPr>
            <a:spLocks noGrp="1"/>
          </p:cNvSpPr>
          <p:nvPr>
            <p:ph idx="1"/>
          </p:nvPr>
        </p:nvSpPr>
        <p:spPr/>
        <p:txBody>
          <a:bodyPr>
            <a:normAutofit/>
          </a:bodyPr>
          <a:lstStyle/>
          <a:p>
            <a:r>
              <a:rPr lang="en-US" sz="2600" dirty="0" smtClean="0"/>
              <a:t>Overloaded access to </a:t>
            </a:r>
            <a:r>
              <a:rPr lang="en-US" sz="2600" dirty="0" smtClean="0"/>
              <a:t>dictionary</a:t>
            </a:r>
            <a:endParaRPr lang="en-US" sz="2600" dirty="0" smtClean="0"/>
          </a:p>
          <a:p>
            <a:endParaRPr lang="en-US" sz="2600" dirty="0" smtClean="0"/>
          </a:p>
          <a:p>
            <a:endParaRPr lang="en-US" sz="2600" dirty="0"/>
          </a:p>
          <a:p>
            <a:r>
              <a:rPr lang="en-US" sz="2600" dirty="0" smtClean="0"/>
              <a:t>Compile-time constraint solving guided by a type-level "Find" </a:t>
            </a:r>
            <a:r>
              <a:rPr lang="en-US" sz="2600" dirty="0" smtClean="0"/>
              <a:t>function, which </a:t>
            </a:r>
            <a:r>
              <a:rPr lang="en-US" sz="2600" dirty="0" smtClean="0"/>
              <a:t>calculates offset into the dictionary </a:t>
            </a:r>
          </a:p>
          <a:p>
            <a:endParaRPr lang="en-US" sz="2600" dirty="0" smtClean="0"/>
          </a:p>
          <a:p>
            <a:endParaRPr lang="en-US" sz="2600" dirty="0" smtClean="0"/>
          </a:p>
          <a:p>
            <a:endParaRPr lang="en-US" sz="2600" dirty="0" smtClean="0"/>
          </a:p>
          <a:p>
            <a:r>
              <a:rPr lang="en-US" sz="2600" dirty="0" smtClean="0"/>
              <a:t>If Find function fails, custom type error is </a:t>
            </a:r>
            <a:r>
              <a:rPr lang="en-US" sz="2600" dirty="0" smtClean="0"/>
              <a:t>triggered</a:t>
            </a:r>
            <a:endParaRPr lang="en-US" sz="2600" dirty="0"/>
          </a:p>
        </p:txBody>
      </p:sp>
      <p:sp>
        <p:nvSpPr>
          <p:cNvPr id="4" name="TextBox 3"/>
          <p:cNvSpPr txBox="1"/>
          <p:nvPr/>
        </p:nvSpPr>
        <p:spPr>
          <a:xfrm>
            <a:off x="1046836" y="1840478"/>
            <a:ext cx="7050328"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da-DK" sz="2800" b="1" dirty="0" err="1">
                <a:latin typeface="Consolas" charset="0"/>
                <a:ea typeface="Consolas" charset="0"/>
                <a:cs typeface="Consolas" charset="0"/>
              </a:rPr>
              <a:t>get</a:t>
            </a:r>
            <a:r>
              <a:rPr lang="da-DK" sz="2800" b="1" dirty="0">
                <a:latin typeface="Consolas" charset="0"/>
                <a:ea typeface="Consolas" charset="0"/>
                <a:cs typeface="Consolas" charset="0"/>
              </a:rPr>
              <a:t> :: </a:t>
            </a:r>
            <a:r>
              <a:rPr lang="en-US" sz="2800" b="1" dirty="0" smtClean="0">
                <a:latin typeface="Consolas"/>
                <a:ea typeface="Osaka"/>
                <a:cs typeface="Consolas"/>
              </a:rPr>
              <a:t>∀n r a. </a:t>
            </a:r>
            <a:r>
              <a:rPr lang="da-DK" sz="2800" b="1" dirty="0" smtClean="0">
                <a:solidFill>
                  <a:schemeClr val="accent4"/>
                </a:solidFill>
                <a:latin typeface="Consolas" charset="0"/>
                <a:ea typeface="Consolas" charset="0"/>
                <a:cs typeface="Consolas" charset="0"/>
              </a:rPr>
              <a:t>Has</a:t>
            </a:r>
            <a:r>
              <a:rPr lang="da-DK" sz="2800" b="1" dirty="0" smtClean="0">
                <a:latin typeface="Consolas" charset="0"/>
                <a:ea typeface="Consolas" charset="0"/>
                <a:cs typeface="Consolas" charset="0"/>
              </a:rPr>
              <a:t> </a:t>
            </a:r>
            <a:r>
              <a:rPr lang="da-DK" sz="2800" b="1" dirty="0" smtClean="0">
                <a:latin typeface="Consolas" charset="0"/>
                <a:ea typeface="Consolas" charset="0"/>
                <a:cs typeface="Consolas" charset="0"/>
              </a:rPr>
              <a:t>n </a:t>
            </a:r>
            <a:r>
              <a:rPr lang="da-DK" sz="2800" b="1" dirty="0">
                <a:latin typeface="Consolas" charset="0"/>
                <a:ea typeface="Consolas" charset="0"/>
                <a:cs typeface="Consolas" charset="0"/>
              </a:rPr>
              <a:t>r a =&gt; r -&gt; a</a:t>
            </a:r>
            <a:endParaRPr lang="en-US" sz="2800" b="1" dirty="0">
              <a:latin typeface="Consolas" charset="0"/>
              <a:ea typeface="Consolas" charset="0"/>
              <a:cs typeface="Consolas" charset="0"/>
            </a:endParaRPr>
          </a:p>
        </p:txBody>
      </p:sp>
      <p:sp>
        <p:nvSpPr>
          <p:cNvPr id="5" name="TextBox 4"/>
          <p:cNvSpPr txBox="1"/>
          <p:nvPr/>
        </p:nvSpPr>
        <p:spPr>
          <a:xfrm>
            <a:off x="2520778" y="5907399"/>
            <a:ext cx="6351098" cy="923330"/>
          </a:xfrm>
          <a:prstGeom prst="rect">
            <a:avLst/>
          </a:prstGeom>
          <a:noFill/>
        </p:spPr>
        <p:txBody>
          <a:bodyPr wrap="none" rtlCol="0">
            <a:spAutoFit/>
          </a:bodyPr>
          <a:lstStyle/>
          <a:p>
            <a:pPr algn="r"/>
            <a:r>
              <a:rPr lang="en-US" dirty="0" smtClean="0">
                <a:solidFill>
                  <a:schemeClr val="bg2">
                    <a:lumMod val="50000"/>
                  </a:schemeClr>
                </a:solidFill>
              </a:rPr>
              <a:t>Custom Type Errors [</a:t>
            </a:r>
            <a:r>
              <a:rPr lang="en-US" dirty="0" err="1" smtClean="0">
                <a:solidFill>
                  <a:schemeClr val="bg2">
                    <a:lumMod val="50000"/>
                  </a:schemeClr>
                </a:solidFill>
              </a:rPr>
              <a:t>Augusstson</a:t>
            </a:r>
            <a:r>
              <a:rPr lang="en-US" dirty="0" smtClean="0">
                <a:solidFill>
                  <a:schemeClr val="bg2">
                    <a:lumMod val="50000"/>
                  </a:schemeClr>
                </a:solidFill>
              </a:rPr>
              <a:t>, HS 2015]</a:t>
            </a:r>
          </a:p>
          <a:p>
            <a:pPr algn="r"/>
            <a:r>
              <a:rPr lang="en-US" dirty="0" err="1" smtClean="0">
                <a:solidFill>
                  <a:schemeClr val="bg2">
                    <a:lumMod val="50000"/>
                  </a:schemeClr>
                </a:solidFill>
              </a:rPr>
              <a:t>ClosedTypeFamilies</a:t>
            </a:r>
            <a:r>
              <a:rPr lang="en-US" dirty="0" smtClean="0">
                <a:solidFill>
                  <a:schemeClr val="bg2">
                    <a:lumMod val="50000"/>
                  </a:schemeClr>
                </a:solidFill>
              </a:rPr>
              <a:t> [Eisenberg, Peyton Jones, Weirich POPL 2014]</a:t>
            </a:r>
          </a:p>
          <a:p>
            <a:pPr algn="r"/>
            <a:r>
              <a:rPr lang="en-US" dirty="0" err="1" smtClean="0">
                <a:solidFill>
                  <a:schemeClr val="bg2">
                    <a:lumMod val="50000"/>
                  </a:schemeClr>
                </a:solidFill>
              </a:rPr>
              <a:t>TypeInType</a:t>
            </a:r>
            <a:r>
              <a:rPr lang="en-US" dirty="0" smtClean="0">
                <a:solidFill>
                  <a:schemeClr val="bg2">
                    <a:lumMod val="50000"/>
                  </a:schemeClr>
                </a:solidFill>
              </a:rPr>
              <a:t> [Weirich, Hsu, Eisenberg, ICFP 2013]</a:t>
            </a:r>
            <a:endParaRPr lang="en-US" dirty="0">
              <a:solidFill>
                <a:schemeClr val="bg2">
                  <a:lumMod val="50000"/>
                </a:schemeClr>
              </a:solidFill>
            </a:endParaRPr>
          </a:p>
        </p:txBody>
      </p:sp>
      <p:sp>
        <p:nvSpPr>
          <p:cNvPr id="7" name="TextBox 6"/>
          <p:cNvSpPr txBox="1"/>
          <p:nvPr/>
        </p:nvSpPr>
        <p:spPr>
          <a:xfrm>
            <a:off x="734383" y="3551739"/>
            <a:ext cx="7803739" cy="1107996"/>
          </a:xfrm>
          <a:prstGeom prst="rect">
            <a:avLst/>
          </a:prstGeom>
          <a:noFill/>
          <a:ln>
            <a:solidFill>
              <a:schemeClr val="accent1"/>
            </a:solidFill>
          </a:ln>
        </p:spPr>
        <p:txBody>
          <a:bodyPr wrap="none" rtlCol="0">
            <a:spAutoFit/>
          </a:bodyPr>
          <a:lstStyle/>
          <a:p>
            <a:r>
              <a:rPr lang="en-US" sz="2200" b="1" dirty="0">
                <a:solidFill>
                  <a:schemeClr val="accent3"/>
                </a:solidFill>
                <a:latin typeface="Consolas" charset="0"/>
                <a:ea typeface="Consolas" charset="0"/>
                <a:cs typeface="Consolas" charset="0"/>
              </a:rPr>
              <a:t>instance</a:t>
            </a:r>
            <a:r>
              <a:rPr lang="en-US" sz="2200" b="1" dirty="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Get</a:t>
            </a:r>
            <a:r>
              <a:rPr lang="en-US" sz="2200" b="1" dirty="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Find</a:t>
            </a:r>
            <a:r>
              <a:rPr lang="en-US" sz="2200" b="1" dirty="0">
                <a:latin typeface="Consolas" charset="0"/>
                <a:ea typeface="Consolas" charset="0"/>
                <a:cs typeface="Consolas" charset="0"/>
              </a:rPr>
              <a:t> n s :: </a:t>
            </a:r>
            <a:r>
              <a:rPr lang="en-US" sz="2200" b="1" dirty="0">
                <a:solidFill>
                  <a:schemeClr val="accent4"/>
                </a:solidFill>
                <a:latin typeface="Consolas" charset="0"/>
                <a:ea typeface="Consolas" charset="0"/>
                <a:cs typeface="Consolas" charset="0"/>
              </a:rPr>
              <a:t>Index</a:t>
            </a:r>
            <a:r>
              <a:rPr lang="en-US" sz="2200" b="1" dirty="0">
                <a:latin typeface="Consolas" charset="0"/>
                <a:ea typeface="Consolas" charset="0"/>
                <a:cs typeface="Consolas" charset="0"/>
              </a:rPr>
              <a:t> n o s),         </a:t>
            </a:r>
            <a:endParaRPr lang="en-US" sz="2200" b="1" dirty="0" smtClean="0">
              <a:latin typeface="Consolas" charset="0"/>
              <a:ea typeface="Consolas" charset="0"/>
              <a:cs typeface="Consolas" charset="0"/>
            </a:endParaRPr>
          </a:p>
          <a:p>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 </a:t>
            </a:r>
            <a:r>
              <a:rPr lang="en-US" sz="2200" b="1" dirty="0">
                <a:latin typeface="Consolas" charset="0"/>
                <a:ea typeface="Consolas" charset="0"/>
                <a:cs typeface="Consolas" charset="0"/>
              </a:rPr>
              <a:t>~ </a:t>
            </a:r>
            <a:r>
              <a:rPr lang="en-US" sz="2200" b="1" dirty="0" err="1">
                <a:solidFill>
                  <a:schemeClr val="accent4"/>
                </a:solidFill>
                <a:latin typeface="Consolas" charset="0"/>
                <a:ea typeface="Consolas" charset="0"/>
                <a:cs typeface="Consolas" charset="0"/>
              </a:rPr>
              <a:t>OccType</a:t>
            </a:r>
            <a:r>
              <a:rPr lang="en-US" sz="2200" b="1" dirty="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o) =&gt; </a:t>
            </a:r>
            <a:r>
              <a:rPr lang="en-US" sz="2200" b="1" dirty="0">
                <a:solidFill>
                  <a:schemeClr val="accent4"/>
                </a:solidFill>
                <a:latin typeface="Consolas" charset="0"/>
                <a:ea typeface="Consolas" charset="0"/>
                <a:cs typeface="Consolas" charset="0"/>
              </a:rPr>
              <a:t>Has</a:t>
            </a:r>
            <a:r>
              <a:rPr lang="en-US" sz="2200" b="1" dirty="0">
                <a:latin typeface="Consolas" charset="0"/>
                <a:ea typeface="Consolas" charset="0"/>
                <a:cs typeface="Consolas" charset="0"/>
              </a:rPr>
              <a:t> n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s) </a:t>
            </a:r>
            <a:r>
              <a:rPr lang="en-US" sz="2200" b="1" dirty="0" smtClean="0">
                <a:latin typeface="Consolas" charset="0"/>
                <a:ea typeface="Consolas" charset="0"/>
                <a:cs typeface="Consolas" charset="0"/>
              </a:rPr>
              <a:t>a </a:t>
            </a:r>
            <a:r>
              <a:rPr lang="en-US" sz="2200" b="1" dirty="0" smtClean="0">
                <a:solidFill>
                  <a:schemeClr val="accent3"/>
                </a:solidFill>
                <a:latin typeface="Consolas" charset="0"/>
                <a:ea typeface="Consolas" charset="0"/>
                <a:cs typeface="Consolas" charset="0"/>
              </a:rPr>
              <a:t>where</a:t>
            </a:r>
          </a:p>
          <a:p>
            <a:r>
              <a:rPr lang="en-US" sz="2200" b="1" dirty="0">
                <a:solidFill>
                  <a:schemeClr val="accent3"/>
                </a:solidFill>
                <a:latin typeface="Consolas" charset="0"/>
                <a:ea typeface="Consolas" charset="0"/>
                <a:cs typeface="Consolas" charset="0"/>
              </a:rPr>
              <a:t> </a:t>
            </a:r>
            <a:r>
              <a:rPr lang="en-US" sz="2200" b="1" dirty="0" smtClean="0">
                <a:solidFill>
                  <a:schemeClr val="accent3"/>
                </a:solidFill>
                <a:latin typeface="Consolas" charset="0"/>
                <a:ea typeface="Consolas" charset="0"/>
                <a:cs typeface="Consolas" charset="0"/>
              </a:rPr>
              <a:t>  </a:t>
            </a:r>
            <a:r>
              <a:rPr lang="en-US" sz="2200" b="1" dirty="0" smtClean="0">
                <a:latin typeface="Consolas" charset="0"/>
                <a:ea typeface="Consolas" charset="0"/>
                <a:cs typeface="Consolas" charset="0"/>
              </a:rPr>
              <a:t> get = …</a:t>
            </a:r>
            <a:endParaRPr lang="en-US" sz="2200" b="1" dirty="0">
              <a:latin typeface="Consolas" charset="0"/>
              <a:ea typeface="Consolas" charset="0"/>
              <a:cs typeface="Consolas" charset="0"/>
            </a:endParaRPr>
          </a:p>
        </p:txBody>
      </p:sp>
    </p:spTree>
    <p:extLst>
      <p:ext uri="{BB962C8B-B14F-4D97-AF65-F5344CB8AC3E}">
        <p14:creationId xmlns:p14="http://schemas.microsoft.com/office/powerpoint/2010/main" val="100837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28650" y="4578844"/>
            <a:ext cx="5292378" cy="1655762"/>
          </a:xfrm>
        </p:spPr>
        <p:txBody>
          <a:bodyPr>
            <a:noAutofit/>
          </a:bodyPr>
          <a:lstStyle/>
          <a:p>
            <a:r>
              <a:rPr lang="en-US" sz="2400" dirty="0" smtClean="0">
                <a:latin typeface="Zapfino" charset="0"/>
                <a:ea typeface="Zapfino" charset="0"/>
                <a:cs typeface="Zapfino" charset="0"/>
              </a:rPr>
              <a:t>Double-duty data</a:t>
            </a:r>
            <a:endParaRPr lang="en-US" sz="2400" dirty="0">
              <a:latin typeface="Zapfino" charset="0"/>
              <a:ea typeface="Zapfino" charset="0"/>
              <a:cs typeface="Zapfino" charset="0"/>
            </a:endParaRPr>
          </a:p>
        </p:txBody>
      </p:sp>
      <p:sp>
        <p:nvSpPr>
          <p:cNvPr id="5" name="Subtitle 4"/>
          <p:cNvSpPr>
            <a:spLocks noGrp="1"/>
          </p:cNvSpPr>
          <p:nvPr>
            <p:ph type="subTitle" idx="1"/>
          </p:nvPr>
        </p:nvSpPr>
        <p:spPr/>
        <p:txBody>
          <a:bodyPr>
            <a:normAutofit lnSpcReduction="10000"/>
          </a:bodyPr>
          <a:lstStyle/>
          <a:p>
            <a:r>
              <a:rPr lang="en-US" dirty="0" smtClean="0"/>
              <a:t>We can use the same data for compile time and runtime computation</a:t>
            </a:r>
            <a:endParaRPr lang="en-US" dirty="0"/>
          </a:p>
        </p:txBody>
      </p:sp>
    </p:spTree>
    <p:extLst>
      <p:ext uri="{BB962C8B-B14F-4D97-AF65-F5344CB8AC3E}">
        <p14:creationId xmlns:p14="http://schemas.microsoft.com/office/powerpoint/2010/main" val="557057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4" name="Content Placeholder 2"/>
          <p:cNvSpPr txBox="1">
            <a:spLocks/>
          </p:cNvSpPr>
          <p:nvPr/>
        </p:nvSpPr>
        <p:spPr>
          <a:xfrm>
            <a:off x="628650" y="1030198"/>
            <a:ext cx="7886700" cy="4357727"/>
          </a:xfrm>
          <a:prstGeom prst="rect">
            <a:avLst/>
          </a:prstGeom>
        </p:spPr>
        <p:style>
          <a:lnRef idx="2">
            <a:schemeClr val="accent1"/>
          </a:lnRef>
          <a:fillRef idx="1">
            <a:schemeClr val="lt1"/>
          </a:fillRef>
          <a:effectRef idx="0">
            <a:schemeClr val="accent1"/>
          </a:effectRef>
          <a:fontRef idx="minor">
            <a:schemeClr val="dk1"/>
          </a:fontRef>
        </p:style>
        <p:txBody>
          <a:bodyPr vert="horz" lIns="91440" tIns="91440" rIns="91440" bIns="9144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200" b="1" dirty="0">
                <a:solidFill>
                  <a:schemeClr val="accent3"/>
                </a:solidFill>
                <a:latin typeface="Consolas" charset="0"/>
                <a:ea typeface="Consolas" charset="0"/>
                <a:cs typeface="Consolas" charset="0"/>
              </a:rPr>
              <a:t>data </a:t>
            </a:r>
            <a:r>
              <a:rPr lang="en-US" sz="2200" b="1" dirty="0" err="1">
                <a:solidFill>
                  <a:schemeClr val="accent4"/>
                </a:solidFill>
                <a:latin typeface="Consolas" charset="0"/>
                <a:ea typeface="Consolas" charset="0"/>
                <a:cs typeface="Consolas" charset="0"/>
              </a:rPr>
              <a:t>Dict</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SM</a:t>
            </a:r>
            <a:r>
              <a:rPr lang="en-US" sz="2200" b="1" dirty="0" smtClean="0">
                <a:solidFill>
                  <a:schemeClr val="accent4"/>
                </a:solidFill>
                <a:latin typeface="Consolas" charset="0"/>
                <a:ea typeface="Consolas" charset="0"/>
                <a:cs typeface="Consolas" charset="0"/>
              </a:rPr>
              <a:t> </a:t>
            </a:r>
            <a:r>
              <a:rPr lang="en-US" sz="2200" b="1" dirty="0" smtClean="0">
                <a:latin typeface="Consolas" charset="0"/>
                <a:ea typeface="Consolas" charset="0"/>
                <a:cs typeface="Consolas" charset="0"/>
              </a:rPr>
              <a:t>-&gt; </a:t>
            </a:r>
            <a:r>
              <a:rPr lang="en-US" sz="2200" b="1" dirty="0" smtClean="0">
                <a:solidFill>
                  <a:schemeClr val="accent4"/>
                </a:solidFill>
                <a:latin typeface="Consolas" charset="0"/>
                <a:ea typeface="Consolas" charset="0"/>
                <a:cs typeface="Consolas" charset="0"/>
              </a:rPr>
              <a:t>Type</a:t>
            </a:r>
            <a:r>
              <a:rPr lang="en-US" sz="2200" b="1" dirty="0" smtClean="0">
                <a:latin typeface="Consolas" charset="0"/>
                <a:ea typeface="Consolas" charset="0"/>
                <a:cs typeface="Consolas" charset="0"/>
              </a:rPr>
              <a:t> </a:t>
            </a:r>
            <a:r>
              <a:rPr lang="en-US" sz="2200" b="1" dirty="0">
                <a:solidFill>
                  <a:schemeClr val="accent3"/>
                </a:solidFill>
                <a:latin typeface="Consolas" charset="0"/>
                <a:ea typeface="Consolas" charset="0"/>
                <a:cs typeface="Consolas" charset="0"/>
              </a:rPr>
              <a:t>where   </a:t>
            </a:r>
          </a:p>
          <a:p>
            <a:pPr marL="0" indent="0">
              <a:buNone/>
            </a:pP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Nil</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   </a:t>
            </a:r>
          </a:p>
          <a:p>
            <a:pPr marL="0" indent="0">
              <a:buNone/>
            </a:pPr>
            <a:r>
              <a:rPr lang="en-US" sz="2200" b="1" dirty="0" smtClean="0">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smtClean="0">
                <a:solidFill>
                  <a:schemeClr val="accent4"/>
                </a:solidFill>
                <a:latin typeface="Consolas" charset="0"/>
                <a:ea typeface="Consolas" charset="0"/>
                <a:cs typeface="Consolas" charset="0"/>
              </a:rPr>
              <a:t>:&gt;</a:t>
            </a:r>
            <a:r>
              <a:rPr lang="en-US" sz="2200" b="1" dirty="0" smtClean="0">
                <a:latin typeface="Consolas" charset="0"/>
                <a:ea typeface="Consolas" charset="0"/>
                <a:cs typeface="Consolas" charset="0"/>
              </a:rPr>
              <a:t>) ::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smtClean="0">
                <a:latin typeface="Consolas" charset="0"/>
                <a:ea typeface="Consolas" charset="0"/>
                <a:cs typeface="Consolas" charset="0"/>
              </a:rPr>
              <a:t>n,o</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-&gt;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err="1">
                <a:latin typeface="Consolas" charset="0"/>
                <a:ea typeface="Consolas" charset="0"/>
                <a:cs typeface="Consolas" charset="0"/>
              </a:rPr>
              <a:t>tl</a:t>
            </a:r>
            <a:r>
              <a:rPr lang="en-US" sz="2200" b="1" dirty="0">
                <a:latin typeface="Consolas" charset="0"/>
                <a:ea typeface="Consolas" charset="0"/>
                <a:cs typeface="Consolas" charset="0"/>
              </a:rPr>
              <a:t> </a:t>
            </a:r>
            <a:endParaRPr lang="en-US" sz="2200" b="1" dirty="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                       -&gt;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smtClean="0">
                <a:latin typeface="Consolas" charset="0"/>
                <a:ea typeface="Consolas" charset="0"/>
                <a:cs typeface="Consolas" charset="0"/>
              </a:rPr>
              <a:t>n,o</a:t>
            </a:r>
            <a:r>
              <a:rPr lang="en-US" sz="2200" b="1" dirty="0" smtClean="0">
                <a:latin typeface="Consolas" charset="0"/>
                <a:ea typeface="Consolas" charset="0"/>
                <a:cs typeface="Consolas" charset="0"/>
              </a:rPr>
              <a:t>)</a:t>
            </a:r>
            <a:r>
              <a:rPr lang="en-US" sz="2200" b="1" dirty="0" smtClean="0">
                <a:solidFill>
                  <a:schemeClr val="accent4"/>
                </a:solidFill>
                <a:latin typeface="Consolas" charset="0"/>
                <a:ea typeface="Consolas" charset="0"/>
                <a:cs typeface="Consolas" charset="0"/>
              </a:rPr>
              <a:t>:</a:t>
            </a:r>
            <a:r>
              <a:rPr lang="en-US" sz="2200" b="1" dirty="0" err="1" smtClean="0">
                <a:latin typeface="Consolas" charset="0"/>
                <a:ea typeface="Consolas" charset="0"/>
                <a:cs typeface="Consolas" charset="0"/>
              </a:rPr>
              <a:t>tl</a:t>
            </a:r>
            <a:r>
              <a:rPr lang="en-US" sz="2200" b="1" dirty="0" smtClean="0">
                <a:latin typeface="Consolas" charset="0"/>
                <a:ea typeface="Consolas" charset="0"/>
                <a:cs typeface="Consolas" charset="0"/>
              </a:rPr>
              <a:t>)</a:t>
            </a:r>
          </a:p>
          <a:p>
            <a:pPr marL="0" indent="0">
              <a:buNone/>
            </a:pPr>
            <a:r>
              <a:rPr lang="en-US" sz="2200" b="1" dirty="0">
                <a:solidFill>
                  <a:schemeClr val="accent3"/>
                </a:solidFill>
                <a:latin typeface="Consolas" charset="0"/>
                <a:ea typeface="Consolas" charset="0"/>
                <a:cs typeface="Consolas" charset="0"/>
              </a:rPr>
              <a:t>data</a:t>
            </a:r>
            <a:r>
              <a:rPr lang="en-US" sz="2200" b="1" dirty="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a:t>
            </a:r>
            <a:r>
              <a:rPr lang="en-US" sz="2200" b="1" dirty="0" err="1">
                <a:solidFill>
                  <a:schemeClr val="accent4"/>
                </a:solidFill>
                <a:latin typeface="Consolas" charset="0"/>
                <a:ea typeface="Consolas" charset="0"/>
                <a:cs typeface="Consolas" charset="0"/>
              </a:rPr>
              <a:t>Symbol</a:t>
            </a:r>
            <a:r>
              <a:rPr lang="en-US" sz="2200" b="1" dirty="0" err="1">
                <a:latin typeface="Consolas" charset="0"/>
                <a:ea typeface="Consolas" charset="0"/>
                <a:cs typeface="Consolas" charset="0"/>
              </a:rPr>
              <a:t>,</a:t>
            </a:r>
            <a:r>
              <a:rPr lang="en-US" sz="2200" b="1" dirty="0" err="1">
                <a:solidFill>
                  <a:schemeClr val="accent4"/>
                </a:solidFill>
                <a:latin typeface="Consolas" charset="0"/>
                <a:ea typeface="Consolas" charset="0"/>
                <a:cs typeface="Consolas" charset="0"/>
              </a:rPr>
              <a:t>Occ</a:t>
            </a:r>
            <a:r>
              <a:rPr lang="en-US" sz="2200" b="1" dirty="0" smtClean="0">
                <a:latin typeface="Consolas" charset="0"/>
                <a:ea typeface="Consolas" charset="0"/>
                <a:cs typeface="Consolas" charset="0"/>
              </a:rPr>
              <a:t>) -&gt; </a:t>
            </a:r>
            <a:r>
              <a:rPr lang="en-US" sz="2200" b="1" dirty="0" smtClean="0">
                <a:solidFill>
                  <a:schemeClr val="accent4"/>
                </a:solidFill>
                <a:latin typeface="Consolas" charset="0"/>
                <a:ea typeface="Consolas" charset="0"/>
                <a:cs typeface="Consolas" charset="0"/>
              </a:rPr>
              <a:t>Type</a:t>
            </a:r>
            <a:r>
              <a:rPr lang="en-US" sz="2200" b="1" dirty="0" smtClean="0">
                <a:latin typeface="Consolas" charset="0"/>
                <a:ea typeface="Consolas" charset="0"/>
                <a:cs typeface="Consolas" charset="0"/>
              </a:rPr>
              <a:t> </a:t>
            </a:r>
            <a:r>
              <a:rPr lang="en-US" sz="2200" b="1" dirty="0">
                <a:solidFill>
                  <a:schemeClr val="accent3"/>
                </a:solidFill>
                <a:latin typeface="Consolas" charset="0"/>
                <a:ea typeface="Consolas" charset="0"/>
                <a:cs typeface="Consolas" charset="0"/>
              </a:rPr>
              <a:t>where   </a:t>
            </a:r>
          </a:p>
          <a:p>
            <a:pPr marL="0" indent="0">
              <a:buNone/>
            </a:pP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E</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 </a:t>
            </a:r>
            <a:r>
              <a:rPr lang="en-US" sz="2000" b="1" dirty="0">
                <a:latin typeface="Consolas"/>
                <a:ea typeface="Osaka"/>
                <a:cs typeface="Consolas"/>
              </a:rPr>
              <a:t>∀</a:t>
            </a:r>
            <a:r>
              <a:rPr lang="en-US" sz="2200" b="1" dirty="0">
                <a:latin typeface="Consolas" charset="0"/>
                <a:ea typeface="Consolas" charset="0"/>
                <a:cs typeface="Consolas" charset="0"/>
              </a:rPr>
              <a:t>n o.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o -&gt;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a:latin typeface="Consolas" charset="0"/>
                <a:ea typeface="Consolas" charset="0"/>
                <a:cs typeface="Consolas" charset="0"/>
              </a:rPr>
              <a:t>n</a:t>
            </a:r>
            <a:r>
              <a:rPr lang="en-US" sz="2200" b="1" dirty="0" err="1" smtClean="0">
                <a:latin typeface="Consolas" charset="0"/>
                <a:ea typeface="Consolas" charset="0"/>
                <a:cs typeface="Consolas" charset="0"/>
              </a:rPr>
              <a:t>,o</a:t>
            </a:r>
            <a:r>
              <a:rPr lang="en-US" sz="2200" b="1" dirty="0" smtClean="0">
                <a:latin typeface="Consolas" charset="0"/>
                <a:ea typeface="Consolas" charset="0"/>
                <a:cs typeface="Consolas" charset="0"/>
              </a:rPr>
              <a:t>)</a:t>
            </a:r>
          </a:p>
          <a:p>
            <a:pPr marL="0" indent="0">
              <a:buNone/>
            </a:pPr>
            <a:endParaRPr lang="en-US" sz="2200" b="1" dirty="0">
              <a:latin typeface="Consolas" charset="0"/>
              <a:ea typeface="Consolas" charset="0"/>
              <a:cs typeface="Consolas" charset="0"/>
            </a:endParaRPr>
          </a:p>
          <a:p>
            <a:pPr marL="0" indent="0">
              <a:buNone/>
            </a:pPr>
            <a:r>
              <a:rPr lang="en-US" sz="2200" b="1" dirty="0">
                <a:latin typeface="Consolas" charset="0"/>
                <a:ea typeface="Consolas" charset="0"/>
                <a:cs typeface="Consolas" charset="0"/>
              </a:rPr>
              <a:t>d ::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fr-FR" sz="2200" b="1" dirty="0">
                <a:solidFill>
                  <a:schemeClr val="tx1"/>
                </a:solidFill>
                <a:latin typeface="Consolas" charset="0"/>
                <a:ea typeface="Consolas" charset="0"/>
                <a:cs typeface="Consolas" charset="0"/>
              </a:rPr>
              <a:t>'['("b</a:t>
            </a:r>
            <a:r>
              <a:rPr lang="fr-FR" sz="2200" b="1" dirty="0" smtClean="0">
                <a:solidFill>
                  <a:schemeClr val="tx1"/>
                </a:solidFill>
                <a:latin typeface="Consolas" charset="0"/>
                <a:ea typeface="Consolas" charset="0"/>
                <a:cs typeface="Consolas" charset="0"/>
              </a:rPr>
              <a:t>", </a:t>
            </a:r>
            <a:r>
              <a:rPr lang="fr-FR" sz="2200" b="1" dirty="0" smtClean="0">
                <a:solidFill>
                  <a:schemeClr val="accent4"/>
                </a:solidFill>
                <a:latin typeface="Consolas" charset="0"/>
                <a:ea typeface="Consolas" charset="0"/>
                <a:cs typeface="Consolas" charset="0"/>
              </a:rPr>
              <a:t>Once</a:t>
            </a:r>
            <a:r>
              <a:rPr lang="fr-FR" sz="2200" b="1" dirty="0">
                <a:solidFill>
                  <a:schemeClr val="tx1"/>
                </a:solidFill>
                <a:latin typeface="Consolas" charset="0"/>
                <a:ea typeface="Consolas" charset="0"/>
                <a:cs typeface="Consolas" charset="0"/>
              </a:rPr>
              <a:t>),'("d</a:t>
            </a:r>
            <a:r>
              <a:rPr lang="fr-FR" sz="2200" b="1" dirty="0" smtClean="0">
                <a:solidFill>
                  <a:schemeClr val="tx1"/>
                </a:solidFill>
                <a:latin typeface="Consolas" charset="0"/>
                <a:ea typeface="Consolas" charset="0"/>
                <a:cs typeface="Consolas" charset="0"/>
              </a:rPr>
              <a:t>", </a:t>
            </a:r>
            <a:r>
              <a:rPr lang="fr-FR" sz="2200" b="1" dirty="0" err="1" smtClean="0">
                <a:solidFill>
                  <a:schemeClr val="accent4"/>
                </a:solidFill>
                <a:latin typeface="Consolas" charset="0"/>
                <a:ea typeface="Consolas" charset="0"/>
                <a:cs typeface="Consolas" charset="0"/>
              </a:rPr>
              <a:t>Many</a:t>
            </a:r>
            <a:r>
              <a:rPr lang="fr-FR" sz="2200" b="1" dirty="0" smtClean="0">
                <a:solidFill>
                  <a:schemeClr val="tx1"/>
                </a:solidFill>
                <a:latin typeface="Consolas" charset="0"/>
                <a:ea typeface="Consolas" charset="0"/>
                <a:cs typeface="Consolas" charset="0"/>
              </a:rPr>
              <a:t>),'("</a:t>
            </a:r>
            <a:r>
              <a:rPr lang="fr-FR" sz="2200" b="1" dirty="0">
                <a:solidFill>
                  <a:schemeClr val="tx1"/>
                </a:solidFill>
                <a:latin typeface="Consolas" charset="0"/>
                <a:ea typeface="Consolas" charset="0"/>
                <a:cs typeface="Consolas" charset="0"/>
              </a:rPr>
              <a:t>e", </a:t>
            </a:r>
            <a:r>
              <a:rPr lang="fr-FR" sz="2200" b="1" dirty="0" err="1" smtClean="0">
                <a:solidFill>
                  <a:schemeClr val="accent4"/>
                </a:solidFill>
                <a:latin typeface="Consolas" charset="0"/>
                <a:ea typeface="Consolas" charset="0"/>
                <a:cs typeface="Consolas" charset="0"/>
              </a:rPr>
              <a:t>Opt</a:t>
            </a:r>
            <a:r>
              <a:rPr lang="fr-FR" sz="2200" b="1" dirty="0" smtClean="0">
                <a:solidFill>
                  <a:schemeClr val="tx1"/>
                </a:solidFill>
                <a:latin typeface="Consolas" charset="0"/>
                <a:ea typeface="Consolas" charset="0"/>
                <a:cs typeface="Consolas" charset="0"/>
              </a:rPr>
              <a:t>)]</a:t>
            </a:r>
            <a:endParaRPr lang="en-US" sz="2200" b="1" dirty="0">
              <a:solidFill>
                <a:schemeClr val="tx1"/>
              </a:solidFill>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d </a:t>
            </a:r>
            <a:r>
              <a:rPr lang="en-US" sz="2200" b="1" dirty="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a:t>
            </a:r>
            <a:r>
              <a:rPr lang="en-US" sz="2200" b="1" dirty="0">
                <a:solidFill>
                  <a:schemeClr val="tx1"/>
                </a:solidFill>
                <a:latin typeface="Consolas" charset="0"/>
                <a:ea typeface="Consolas" charset="0"/>
                <a:cs typeface="Consolas" charset="0"/>
              </a:rPr>
              <a:t> "</a:t>
            </a:r>
            <a:r>
              <a:rPr lang="en-US" sz="2200" b="1" dirty="0" err="1">
                <a:solidFill>
                  <a:schemeClr val="tx1"/>
                </a:solidFill>
                <a:latin typeface="Consolas" charset="0"/>
                <a:ea typeface="Consolas" charset="0"/>
                <a:cs typeface="Consolas" charset="0"/>
              </a:rPr>
              <a:t>Regexp</a:t>
            </a:r>
            <a:r>
              <a:rPr lang="en-US" sz="2200" b="1" dirty="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:&gt;</a:t>
            </a:r>
            <a:r>
              <a:rPr lang="en-US" sz="2200" b="1" dirty="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a:t>
            </a:r>
            <a:r>
              <a:rPr lang="en-US" sz="2200" b="1" dirty="0">
                <a:solidFill>
                  <a:schemeClr val="tx1"/>
                </a:solidFill>
                <a:latin typeface="Consolas" charset="0"/>
                <a:ea typeface="Consolas" charset="0"/>
                <a:cs typeface="Consolas" charset="0"/>
              </a:rPr>
              <a:t> ["</a:t>
            </a:r>
            <a:r>
              <a:rPr lang="en-US" sz="2200" b="1" dirty="0" err="1">
                <a:solidFill>
                  <a:schemeClr val="tx1"/>
                </a:solidFill>
                <a:latin typeface="Consolas" charset="0"/>
                <a:ea typeface="Consolas" charset="0"/>
                <a:cs typeface="Consolas" charset="0"/>
              </a:rPr>
              <a:t>dth</a:t>
            </a:r>
            <a:r>
              <a:rPr lang="en-US" sz="2200" b="1" dirty="0">
                <a:solidFill>
                  <a:schemeClr val="tx1"/>
                </a:solidFill>
                <a:latin typeface="Consolas" charset="0"/>
                <a:ea typeface="Consolas" charset="0"/>
                <a:cs typeface="Consolas" charset="0"/>
              </a:rPr>
              <a:t>", "popl17"] </a:t>
            </a:r>
          </a:p>
          <a:p>
            <a:pPr marL="0" indent="0">
              <a:buNone/>
            </a:pPr>
            <a:r>
              <a:rPr lang="en-US" sz="2200" b="1" dirty="0">
                <a:solidFill>
                  <a:schemeClr val="tx1"/>
                </a:solidFill>
                <a:latin typeface="Consolas" charset="0"/>
                <a:ea typeface="Consolas" charset="0"/>
                <a:cs typeface="Consolas" charset="0"/>
              </a:rPr>
              <a:t>    </a:t>
            </a:r>
            <a:r>
              <a:rPr lang="en-US" sz="2200" b="1" dirty="0" smtClean="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:&gt;</a:t>
            </a:r>
            <a:r>
              <a:rPr lang="en-US" sz="2200" b="1" dirty="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a:t>
            </a:r>
            <a:r>
              <a:rPr lang="en-US" sz="2200" b="1" dirty="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Just</a:t>
            </a:r>
            <a:r>
              <a:rPr lang="en-US" sz="2200" b="1" dirty="0">
                <a:solidFill>
                  <a:schemeClr val="tx1"/>
                </a:solidFill>
                <a:latin typeface="Consolas" charset="0"/>
                <a:ea typeface="Consolas" charset="0"/>
                <a:cs typeface="Consolas" charset="0"/>
              </a:rPr>
              <a:t> "</a:t>
            </a:r>
            <a:r>
              <a:rPr lang="en-US" sz="2200" b="1" dirty="0" err="1">
                <a:solidFill>
                  <a:schemeClr val="tx1"/>
                </a:solidFill>
                <a:latin typeface="Consolas" charset="0"/>
                <a:ea typeface="Consolas" charset="0"/>
                <a:cs typeface="Consolas" charset="0"/>
              </a:rPr>
              <a:t>hs</a:t>
            </a:r>
            <a:r>
              <a:rPr lang="en-US" sz="2200" b="1" dirty="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:&gt; </a:t>
            </a:r>
            <a:r>
              <a:rPr lang="en-US" sz="2200" b="1" dirty="0" smtClean="0">
                <a:solidFill>
                  <a:schemeClr val="accent4"/>
                </a:solidFill>
                <a:latin typeface="Consolas" charset="0"/>
                <a:ea typeface="Consolas" charset="0"/>
                <a:cs typeface="Consolas" charset="0"/>
              </a:rPr>
              <a:t>Nil</a:t>
            </a:r>
            <a:endParaRPr lang="en-US" sz="2200" b="1" dirty="0">
              <a:solidFill>
                <a:schemeClr val="accent4"/>
              </a:solidFill>
              <a:latin typeface="Consolas" charset="0"/>
              <a:ea typeface="Consolas" charset="0"/>
              <a:cs typeface="Consolas" charset="0"/>
            </a:endParaRPr>
          </a:p>
        </p:txBody>
      </p:sp>
      <p:sp>
        <p:nvSpPr>
          <p:cNvPr id="5" name="Content Placeholder 2"/>
          <p:cNvSpPr txBox="1">
            <a:spLocks/>
          </p:cNvSpPr>
          <p:nvPr/>
        </p:nvSpPr>
        <p:spPr>
          <a:xfrm>
            <a:off x="628650" y="5387925"/>
            <a:ext cx="7886700" cy="928467"/>
          </a:xfrm>
          <a:prstGeom prst="rect">
            <a:avLst/>
          </a:prstGeom>
        </p:spPr>
        <p:style>
          <a:lnRef idx="2">
            <a:schemeClr val="accent1"/>
          </a:lnRef>
          <a:fillRef idx="1">
            <a:schemeClr val="lt1"/>
          </a:fillRef>
          <a:effectRef idx="0">
            <a:schemeClr val="accent1"/>
          </a:effectRef>
          <a:fontRef idx="minor">
            <a:schemeClr val="dk1"/>
          </a:fontRef>
        </p:style>
        <p:txBody>
          <a:bodyPr vert="horz" lIns="91440" tIns="91440" rIns="9144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200" b="1" dirty="0" smtClean="0">
                <a:latin typeface="Consolas" charset="0"/>
                <a:ea typeface="Consolas" charset="0"/>
                <a:cs typeface="Consolas" charset="0"/>
              </a:rPr>
              <a:t>&gt; </a:t>
            </a:r>
            <a:r>
              <a:rPr lang="en-US" sz="2200" b="1" dirty="0" smtClean="0">
                <a:latin typeface="Consolas" charset="0"/>
                <a:ea typeface="Consolas" charset="0"/>
                <a:cs typeface="Consolas" charset="0"/>
              </a:rPr>
              <a:t>show d </a:t>
            </a:r>
          </a:p>
          <a:p>
            <a:pPr marL="0" indent="0">
              <a:buNone/>
            </a:pPr>
            <a:r>
              <a:rPr lang="en-US" sz="2200" b="1" dirty="0" smtClean="0">
                <a:latin typeface="Consolas" charset="0"/>
                <a:ea typeface="Consolas" charset="0"/>
                <a:cs typeface="Consolas" charset="0"/>
              </a:rPr>
              <a:t>{</a:t>
            </a:r>
            <a:r>
              <a:rPr lang="en-US" sz="2200" b="1" dirty="0" smtClean="0">
                <a:latin typeface="Consolas" charset="0"/>
                <a:ea typeface="Consolas" charset="0"/>
                <a:cs typeface="Consolas" charset="0"/>
              </a:rPr>
              <a:t>b="</a:t>
            </a:r>
            <a:r>
              <a:rPr lang="en-US" sz="2200" b="1" dirty="0" err="1">
                <a:latin typeface="Consolas" charset="0"/>
                <a:ea typeface="Consolas" charset="0"/>
                <a:cs typeface="Consolas" charset="0"/>
              </a:rPr>
              <a:t>Regexp</a:t>
            </a:r>
            <a:r>
              <a:rPr lang="en-US" sz="2200" b="1" dirty="0">
                <a:latin typeface="Consolas" charset="0"/>
                <a:ea typeface="Consolas" charset="0"/>
                <a:cs typeface="Consolas" charset="0"/>
              </a:rPr>
              <a:t>",d=["dth","popl17"],e=Just ".</a:t>
            </a:r>
            <a:r>
              <a:rPr lang="en-US" sz="2200" b="1" dirty="0" err="1">
                <a:latin typeface="Consolas" charset="0"/>
                <a:ea typeface="Consolas" charset="0"/>
                <a:cs typeface="Consolas" charset="0"/>
              </a:rPr>
              <a:t>hs</a:t>
            </a:r>
            <a:r>
              <a:rPr lang="en-US" sz="2200" b="1" dirty="0">
                <a:latin typeface="Consolas" charset="0"/>
                <a:ea typeface="Consolas" charset="0"/>
                <a:cs typeface="Consolas" charset="0"/>
              </a:rPr>
              <a:t>"}</a:t>
            </a:r>
            <a:endParaRPr lang="en-US" sz="2200" b="1" dirty="0" smtClean="0">
              <a:latin typeface="Consolas" charset="0"/>
              <a:ea typeface="Consolas" charset="0"/>
              <a:cs typeface="Consolas" charset="0"/>
            </a:endParaRPr>
          </a:p>
        </p:txBody>
      </p:sp>
    </p:spTree>
    <p:extLst>
      <p:ext uri="{BB962C8B-B14F-4D97-AF65-F5344CB8AC3E}">
        <p14:creationId xmlns:p14="http://schemas.microsoft.com/office/powerpoint/2010/main" val="180699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types: </a:t>
            </a:r>
            <a:r>
              <a:rPr lang="en-US" dirty="0" err="1" smtClean="0">
                <a:latin typeface="Consolas" charset="0"/>
                <a:ea typeface="Consolas" charset="0"/>
                <a:cs typeface="Consolas" charset="0"/>
              </a:rPr>
              <a:t>Π</a:t>
            </a:r>
            <a:endParaRPr lang="en-US" dirty="0"/>
          </a:p>
        </p:txBody>
      </p:sp>
      <p:sp>
        <p:nvSpPr>
          <p:cNvPr id="3" name="Content Placeholder 2"/>
          <p:cNvSpPr>
            <a:spLocks noGrp="1"/>
          </p:cNvSpPr>
          <p:nvPr>
            <p:ph idx="1"/>
          </p:nvPr>
        </p:nvSpPr>
        <p:spPr>
          <a:ln>
            <a:solidFill>
              <a:schemeClr val="accent1"/>
            </a:solidFill>
          </a:ln>
        </p:spPr>
        <p:txBody>
          <a:bodyPr>
            <a:normAutofit/>
          </a:bodyPr>
          <a:lstStyle/>
          <a:p>
            <a:pPr marL="0" indent="0">
              <a:buNone/>
            </a:pPr>
            <a:r>
              <a:rPr lang="en-US" sz="2000" b="1" dirty="0" err="1" smtClean="0">
                <a:latin typeface="Consolas" charset="0"/>
                <a:ea typeface="Consolas" charset="0"/>
                <a:cs typeface="Consolas" charset="0"/>
              </a:rPr>
              <a:t>showEntry</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Π</a:t>
            </a:r>
            <a:r>
              <a:rPr lang="en-US" sz="2000" b="1" dirty="0" smtClean="0">
                <a:latin typeface="Consolas" charset="0"/>
                <a:ea typeface="Consolas" charset="0"/>
                <a:cs typeface="Consolas" charset="0"/>
              </a:rPr>
              <a:t> n </a:t>
            </a:r>
            <a:r>
              <a:rPr lang="en-US" sz="2000" b="1" dirty="0">
                <a:latin typeface="Consolas" charset="0"/>
                <a:ea typeface="Consolas" charset="0"/>
                <a:cs typeface="Consolas" charset="0"/>
              </a:rPr>
              <a:t>-&gt; </a:t>
            </a:r>
            <a:r>
              <a:rPr lang="en-US" sz="2000" b="1" dirty="0" err="1">
                <a:solidFill>
                  <a:schemeClr val="accent4"/>
                </a:solidFill>
                <a:latin typeface="Consolas" charset="0"/>
                <a:ea typeface="Consolas" charset="0"/>
                <a:cs typeface="Consolas" charset="0"/>
              </a:rPr>
              <a:t>Π</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o -&gt; </a:t>
            </a:r>
            <a:r>
              <a:rPr lang="en-US" sz="2000" b="1" dirty="0">
                <a:solidFill>
                  <a:schemeClr val="accent4"/>
                </a:solidFill>
                <a:latin typeface="Consolas" charset="0"/>
                <a:ea typeface="Consolas" charset="0"/>
                <a:cs typeface="Consolas" charset="0"/>
              </a:rPr>
              <a:t>Entry</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n,o</a:t>
            </a:r>
            <a:r>
              <a:rPr lang="en-US" sz="2000" b="1" dirty="0">
                <a:latin typeface="Consolas" charset="0"/>
                <a:ea typeface="Consolas" charset="0"/>
                <a:cs typeface="Consolas" charset="0"/>
              </a:rPr>
              <a:t>) -&gt; </a:t>
            </a:r>
            <a:r>
              <a:rPr lang="en-US" sz="2000" b="1" dirty="0" smtClean="0">
                <a:solidFill>
                  <a:schemeClr val="accent4"/>
                </a:solidFill>
                <a:latin typeface="Consolas" charset="0"/>
                <a:ea typeface="Consolas" charset="0"/>
                <a:cs typeface="Consolas" charset="0"/>
              </a:rPr>
              <a:t>String</a:t>
            </a:r>
          </a:p>
          <a:p>
            <a:pPr marL="0" indent="0">
              <a:buNone/>
            </a:pPr>
            <a:r>
              <a:rPr lang="en-US" sz="2000" b="1" dirty="0" err="1" smtClean="0">
                <a:latin typeface="Consolas" charset="0"/>
                <a:ea typeface="Consolas" charset="0"/>
                <a:cs typeface="Consolas" charset="0"/>
              </a:rPr>
              <a:t>showEntry</a:t>
            </a:r>
            <a:r>
              <a:rPr lang="en-US" sz="2000" b="1" dirty="0" smtClean="0">
                <a:latin typeface="Consolas" charset="0"/>
                <a:ea typeface="Consolas" charset="0"/>
                <a:cs typeface="Consolas" charset="0"/>
              </a:rPr>
              <a:t> n o </a:t>
            </a:r>
            <a:r>
              <a:rPr lang="en-US" sz="2000" b="1" dirty="0">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E</a:t>
            </a:r>
            <a:r>
              <a:rPr lang="en-US" sz="2000" b="1" dirty="0" smtClean="0">
                <a:latin typeface="Consolas" charset="0"/>
                <a:ea typeface="Consolas" charset="0"/>
                <a:cs typeface="Consolas" charset="0"/>
              </a:rPr>
              <a:t> </a:t>
            </a:r>
            <a:r>
              <a:rPr lang="en-US" sz="2000" b="1" dirty="0" err="1">
                <a:latin typeface="Consolas" charset="0"/>
                <a:ea typeface="Consolas" charset="0"/>
                <a:cs typeface="Consolas" charset="0"/>
              </a:rPr>
              <a:t>ss</a:t>
            </a:r>
            <a:r>
              <a:rPr lang="en-US" sz="2000" b="1" dirty="0">
                <a:latin typeface="Consolas" charset="0"/>
                <a:ea typeface="Consolas" charset="0"/>
                <a:cs typeface="Consolas" charset="0"/>
              </a:rPr>
              <a:t>) = </a:t>
            </a:r>
          </a:p>
          <a:p>
            <a:pPr marL="0" indent="0">
              <a:buNone/>
            </a:pPr>
            <a:r>
              <a:rPr lang="en-US" sz="2000" b="1" dirty="0" smtClean="0">
                <a:latin typeface="Consolas" charset="0"/>
                <a:ea typeface="Consolas" charset="0"/>
                <a:cs typeface="Consolas" charset="0"/>
              </a:rPr>
              <a:t>  show n </a:t>
            </a:r>
            <a:r>
              <a:rPr lang="en-US" sz="2000" b="1" dirty="0">
                <a:latin typeface="Consolas" charset="0"/>
                <a:ea typeface="Consolas" charset="0"/>
                <a:cs typeface="Consolas" charset="0"/>
              </a:rPr>
              <a:t>++ "=" ++ </a:t>
            </a:r>
            <a:r>
              <a:rPr lang="en-US" sz="2000" b="1" dirty="0" err="1">
                <a:latin typeface="Consolas" charset="0"/>
                <a:ea typeface="Consolas" charset="0"/>
                <a:cs typeface="Consolas" charset="0"/>
              </a:rPr>
              <a:t>showData</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o x </a:t>
            </a:r>
            <a:r>
              <a:rPr lang="en-US" sz="2000" b="1" dirty="0">
                <a:solidFill>
                  <a:schemeClr val="accent3"/>
                </a:solidFill>
                <a:latin typeface="Consolas" charset="0"/>
                <a:ea typeface="Consolas" charset="0"/>
                <a:cs typeface="Consolas" charset="0"/>
              </a:rPr>
              <a:t>where    </a:t>
            </a:r>
            <a:endParaRPr lang="en-US" sz="2000" b="1" dirty="0" smtClean="0">
              <a:solidFill>
                <a:schemeClr val="accent3"/>
              </a:solidFill>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Π</a:t>
            </a:r>
            <a:r>
              <a:rPr lang="en-US" sz="2000" b="1" dirty="0">
                <a:solidFill>
                  <a:schemeClr val="accent4"/>
                </a:solidFill>
                <a:latin typeface="Consolas" charset="0"/>
                <a:ea typeface="Consolas" charset="0"/>
                <a:cs typeface="Consolas" charset="0"/>
              </a:rPr>
              <a:t> </a:t>
            </a:r>
            <a:r>
              <a:rPr lang="en-US" sz="2000" b="1" dirty="0">
                <a:latin typeface="Consolas" charset="0"/>
                <a:ea typeface="Consolas" charset="0"/>
                <a:cs typeface="Consolas" charset="0"/>
              </a:rPr>
              <a:t>o -&gt; </a:t>
            </a:r>
            <a:r>
              <a:rPr lang="en-US" sz="2000" b="1" dirty="0" err="1">
                <a:solidFill>
                  <a:schemeClr val="accent4"/>
                </a:solidFill>
                <a:latin typeface="Consolas" charset="0"/>
                <a:ea typeface="Consolas" charset="0"/>
                <a:cs typeface="Consolas" charset="0"/>
              </a:rPr>
              <a:t>OccType</a:t>
            </a:r>
            <a:r>
              <a:rPr lang="en-US" sz="2000" b="1" dirty="0">
                <a:solidFill>
                  <a:schemeClr val="accent4"/>
                </a:solidFill>
                <a:latin typeface="Consolas" charset="0"/>
                <a:ea typeface="Consolas" charset="0"/>
                <a:cs typeface="Consolas" charset="0"/>
              </a:rPr>
              <a:t> </a:t>
            </a:r>
            <a:r>
              <a:rPr lang="en-US" sz="2000" b="1" dirty="0">
                <a:latin typeface="Consolas" charset="0"/>
                <a:ea typeface="Consolas" charset="0"/>
                <a:cs typeface="Consolas" charset="0"/>
              </a:rPr>
              <a:t>o -&gt; </a:t>
            </a:r>
            <a:r>
              <a:rPr lang="en-US" sz="2000" b="1" dirty="0">
                <a:solidFill>
                  <a:schemeClr val="accent4"/>
                </a:solidFill>
                <a:latin typeface="Consolas" charset="0"/>
                <a:ea typeface="Consolas" charset="0"/>
                <a:cs typeface="Consolas" charset="0"/>
              </a:rPr>
              <a:t>String    </a:t>
            </a:r>
            <a:endParaRPr lang="en-US" sz="2000" b="1" dirty="0" smtClean="0">
              <a:solidFill>
                <a:schemeClr val="accent4"/>
              </a:solidFill>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Once</a:t>
            </a:r>
            <a:r>
              <a:rPr lang="en-US" sz="2000" b="1" dirty="0" smtClean="0">
                <a:latin typeface="Consolas" charset="0"/>
                <a:ea typeface="Consolas" charset="0"/>
                <a:cs typeface="Consolas" charset="0"/>
              </a:rPr>
              <a:t> x </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show x  </a:t>
            </a:r>
            <a:r>
              <a:rPr lang="en-US" sz="2000" b="1" dirty="0" smtClean="0">
                <a:solidFill>
                  <a:schemeClr val="accent1"/>
                </a:solidFill>
                <a:latin typeface="Consolas" charset="0"/>
                <a:ea typeface="Consolas" charset="0"/>
                <a:cs typeface="Consolas" charset="0"/>
              </a:rPr>
              <a:t>-- for String</a:t>
            </a: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Opt</a:t>
            </a:r>
            <a:r>
              <a:rPr lang="en-US" sz="2000" b="1" dirty="0" smtClean="0">
                <a:latin typeface="Consolas" charset="0"/>
                <a:ea typeface="Consolas" charset="0"/>
                <a:cs typeface="Consolas" charset="0"/>
              </a:rPr>
              <a:t>  x </a:t>
            </a:r>
            <a:r>
              <a:rPr lang="en-US" sz="2000" b="1" dirty="0">
                <a:latin typeface="Consolas" charset="0"/>
                <a:ea typeface="Consolas" charset="0"/>
                <a:cs typeface="Consolas" charset="0"/>
              </a:rPr>
              <a:t>= show x</a:t>
            </a:r>
            <a:r>
              <a:rPr lang="en-US" sz="2000" b="1" dirty="0" smtClean="0">
                <a:latin typeface="Consolas" charset="0"/>
                <a:ea typeface="Consolas" charset="0"/>
                <a:cs typeface="Consolas" charset="0"/>
              </a:rPr>
              <a:t>  </a:t>
            </a:r>
            <a:r>
              <a:rPr lang="en-US" sz="2000" b="1" dirty="0" smtClean="0">
                <a:solidFill>
                  <a:schemeClr val="accent1"/>
                </a:solidFill>
                <a:latin typeface="Consolas" charset="0"/>
                <a:ea typeface="Consolas" charset="0"/>
                <a:cs typeface="Consolas" charset="0"/>
              </a:rPr>
              <a:t>-- for [String]</a:t>
            </a: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Many</a:t>
            </a:r>
            <a:r>
              <a:rPr lang="en-US" sz="2000" b="1" dirty="0" smtClean="0">
                <a:latin typeface="Consolas" charset="0"/>
                <a:ea typeface="Consolas" charset="0"/>
                <a:cs typeface="Consolas" charset="0"/>
              </a:rPr>
              <a:t> x </a:t>
            </a:r>
            <a:r>
              <a:rPr lang="en-US" sz="2000" b="1" dirty="0">
                <a:latin typeface="Consolas" charset="0"/>
                <a:ea typeface="Consolas" charset="0"/>
                <a:cs typeface="Consolas" charset="0"/>
              </a:rPr>
              <a:t>= show x</a:t>
            </a:r>
            <a:r>
              <a:rPr lang="en-US" sz="2000" b="1" dirty="0" smtClean="0">
                <a:latin typeface="Consolas" charset="0"/>
                <a:ea typeface="Consolas" charset="0"/>
                <a:cs typeface="Consolas" charset="0"/>
              </a:rPr>
              <a:t>  </a:t>
            </a:r>
            <a:r>
              <a:rPr lang="en-US" sz="2000" b="1" dirty="0" smtClean="0">
                <a:solidFill>
                  <a:schemeClr val="accent1"/>
                </a:solidFill>
                <a:latin typeface="Consolas" charset="0"/>
                <a:ea typeface="Consolas" charset="0"/>
                <a:cs typeface="Consolas" charset="0"/>
              </a:rPr>
              <a:t>-- for Maybe String</a:t>
            </a:r>
          </a:p>
          <a:p>
            <a:pPr marL="0" indent="0">
              <a:buNone/>
            </a:pPr>
            <a:endParaRPr lang="en-US" sz="2000" dirty="0">
              <a:solidFill>
                <a:schemeClr val="accent1"/>
              </a:solidFill>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show :: </a:t>
            </a:r>
            <a:r>
              <a:rPr lang="en-US" sz="2000" b="1" dirty="0" smtClean="0">
                <a:solidFill>
                  <a:schemeClr val="accent4"/>
                </a:solidFill>
                <a:latin typeface="Consolas" charset="0"/>
                <a:ea typeface="Consolas" charset="0"/>
                <a:cs typeface="Consolas" charset="0"/>
              </a:rPr>
              <a:t>Show</a:t>
            </a:r>
            <a:r>
              <a:rPr lang="en-US" sz="2000" b="1" dirty="0" smtClean="0">
                <a:latin typeface="Consolas" charset="0"/>
                <a:ea typeface="Consolas" charset="0"/>
                <a:cs typeface="Consolas" charset="0"/>
              </a:rPr>
              <a:t> a =&gt; a -&gt; </a:t>
            </a:r>
            <a:r>
              <a:rPr lang="en-US" sz="2000" b="1" dirty="0" smtClean="0">
                <a:solidFill>
                  <a:schemeClr val="accent4"/>
                </a:solidFill>
                <a:latin typeface="Consolas" charset="0"/>
                <a:ea typeface="Consolas" charset="0"/>
                <a:cs typeface="Consolas" charset="0"/>
              </a:rPr>
              <a:t>String</a:t>
            </a:r>
          </a:p>
          <a:p>
            <a:pPr marL="0" indent="0">
              <a:buNone/>
            </a:pPr>
            <a:r>
              <a:rPr lang="en-US" sz="2000" b="1" dirty="0" smtClean="0">
                <a:solidFill>
                  <a:schemeClr val="accent3"/>
                </a:solidFill>
                <a:latin typeface="Consolas" charset="0"/>
                <a:ea typeface="Consolas" charset="0"/>
                <a:cs typeface="Consolas" charset="0"/>
              </a:rPr>
              <a:t>instance</a:t>
            </a:r>
            <a:r>
              <a:rPr lang="en-US" sz="2000" b="1" dirty="0" smtClean="0">
                <a:solidFill>
                  <a:schemeClr val="accent4"/>
                </a:solidFill>
                <a:latin typeface="Consolas" charset="0"/>
                <a:ea typeface="Consolas" charset="0"/>
                <a:cs typeface="Consolas" charset="0"/>
              </a:rPr>
              <a:t> Show Symbol </a:t>
            </a:r>
            <a:r>
              <a:rPr lang="en-US" sz="2000" b="1" dirty="0" smtClean="0">
                <a:solidFill>
                  <a:schemeClr val="accent3"/>
                </a:solidFill>
                <a:latin typeface="Consolas" charset="0"/>
                <a:ea typeface="Consolas" charset="0"/>
                <a:cs typeface="Consolas" charset="0"/>
              </a:rPr>
              <a:t>where</a:t>
            </a:r>
            <a:r>
              <a:rPr lang="en-US" sz="2000" b="1" dirty="0" smtClean="0">
                <a:solidFill>
                  <a:schemeClr val="accent4"/>
                </a:solidFill>
                <a:latin typeface="Consolas" charset="0"/>
                <a:ea typeface="Consolas" charset="0"/>
                <a:cs typeface="Consolas" charset="0"/>
              </a:rPr>
              <a:t> </a:t>
            </a:r>
            <a:r>
              <a:rPr lang="en-US" sz="2000" b="1" dirty="0" smtClean="0">
                <a:latin typeface="Consolas" charset="0"/>
                <a:ea typeface="Consolas" charset="0"/>
                <a:cs typeface="Consolas" charset="0"/>
              </a:rPr>
              <a:t>show = … </a:t>
            </a:r>
          </a:p>
        </p:txBody>
      </p:sp>
    </p:spTree>
    <p:extLst>
      <p:ext uri="{BB962C8B-B14F-4D97-AF65-F5344CB8AC3E}">
        <p14:creationId xmlns:p14="http://schemas.microsoft.com/office/powerpoint/2010/main" val="7199782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GHC's take: Singletons</a:t>
            </a:r>
            <a:endParaRPr lang="en-US" dirty="0"/>
          </a:p>
        </p:txBody>
      </p:sp>
      <p:sp>
        <p:nvSpPr>
          <p:cNvPr id="3" name="Content Placeholder 2"/>
          <p:cNvSpPr>
            <a:spLocks noGrp="1"/>
          </p:cNvSpPr>
          <p:nvPr>
            <p:ph idx="1"/>
          </p:nvPr>
        </p:nvSpPr>
        <p:spPr>
          <a:xfrm>
            <a:off x="628650" y="1175657"/>
            <a:ext cx="7886700" cy="5379888"/>
          </a:xfrm>
          <a:ln>
            <a:solidFill>
              <a:schemeClr val="accent1"/>
            </a:solidFill>
          </a:ln>
        </p:spPr>
        <p:txBody>
          <a:bodyPr>
            <a:normAutofit/>
          </a:bodyPr>
          <a:lstStyle/>
          <a:p>
            <a:pPr marL="0" indent="0">
              <a:buNone/>
            </a:pPr>
            <a:r>
              <a:rPr lang="en-US" sz="2000" b="1" dirty="0" err="1" smtClean="0">
                <a:latin typeface="Consolas" charset="0"/>
                <a:ea typeface="Consolas" charset="0"/>
                <a:cs typeface="Consolas" charset="0"/>
              </a:rPr>
              <a:t>showEntry</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smtClean="0">
                <a:solidFill>
                  <a:schemeClr val="accent5"/>
                </a:solidFill>
                <a:latin typeface="Consolas" charset="0"/>
                <a:ea typeface="Consolas" charset="0"/>
                <a:cs typeface="Consolas" charset="0"/>
              </a:rPr>
              <a:t>Sing </a:t>
            </a:r>
            <a:r>
              <a:rPr lang="en-US" sz="2000" b="1" dirty="0" smtClean="0">
                <a:latin typeface="Consolas" charset="0"/>
                <a:ea typeface="Consolas" charset="0"/>
                <a:cs typeface="Consolas" charset="0"/>
              </a:rPr>
              <a:t>n </a:t>
            </a:r>
            <a:r>
              <a:rPr lang="en-US" sz="2000" b="1" dirty="0">
                <a:latin typeface="Consolas" charset="0"/>
                <a:ea typeface="Consolas" charset="0"/>
                <a:cs typeface="Consolas" charset="0"/>
              </a:rPr>
              <a:t>-&gt; </a:t>
            </a:r>
            <a:r>
              <a:rPr lang="en-US" sz="2000" b="1" dirty="0" smtClean="0">
                <a:solidFill>
                  <a:schemeClr val="accent5"/>
                </a:solidFill>
                <a:latin typeface="Consolas" charset="0"/>
                <a:ea typeface="Consolas" charset="0"/>
                <a:cs typeface="Consolas" charset="0"/>
              </a:rPr>
              <a:t>Sing </a:t>
            </a:r>
            <a:r>
              <a:rPr lang="en-US" sz="2000" b="1" dirty="0" smtClean="0">
                <a:latin typeface="Consolas" charset="0"/>
                <a:ea typeface="Consolas" charset="0"/>
                <a:cs typeface="Consolas" charset="0"/>
              </a:rPr>
              <a:t>o </a:t>
            </a:r>
            <a:r>
              <a:rPr lang="en-US" sz="2000" b="1" dirty="0">
                <a:latin typeface="Consolas" charset="0"/>
                <a:ea typeface="Consolas" charset="0"/>
                <a:cs typeface="Consolas" charset="0"/>
              </a:rPr>
              <a:t>-&gt; </a:t>
            </a:r>
            <a:r>
              <a:rPr lang="en-US" sz="2000" b="1" dirty="0">
                <a:solidFill>
                  <a:schemeClr val="accent4"/>
                </a:solidFill>
                <a:latin typeface="Consolas" charset="0"/>
                <a:ea typeface="Consolas" charset="0"/>
                <a:cs typeface="Consolas" charset="0"/>
              </a:rPr>
              <a:t>Entry</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n,o</a:t>
            </a:r>
            <a:r>
              <a:rPr lang="en-US" sz="2000" b="1" dirty="0">
                <a:latin typeface="Consolas" charset="0"/>
                <a:ea typeface="Consolas" charset="0"/>
                <a:cs typeface="Consolas" charset="0"/>
              </a:rPr>
              <a:t>) -&gt; </a:t>
            </a:r>
            <a:r>
              <a:rPr lang="en-US" sz="2000" b="1" dirty="0" smtClean="0">
                <a:solidFill>
                  <a:schemeClr val="accent4"/>
                </a:solidFill>
                <a:latin typeface="Consolas" charset="0"/>
                <a:ea typeface="Consolas" charset="0"/>
                <a:cs typeface="Consolas" charset="0"/>
              </a:rPr>
              <a:t>String</a:t>
            </a:r>
          </a:p>
          <a:p>
            <a:pPr marL="0" indent="0">
              <a:buNone/>
            </a:pPr>
            <a:r>
              <a:rPr lang="en-US" sz="2000" b="1" dirty="0" err="1" smtClean="0">
                <a:latin typeface="Consolas" charset="0"/>
                <a:ea typeface="Consolas" charset="0"/>
                <a:cs typeface="Consolas" charset="0"/>
              </a:rPr>
              <a:t>showEntry</a:t>
            </a:r>
            <a:r>
              <a:rPr lang="en-US" sz="2000" b="1" dirty="0" smtClean="0">
                <a:latin typeface="Consolas" charset="0"/>
                <a:ea typeface="Consolas" charset="0"/>
                <a:cs typeface="Consolas" charset="0"/>
              </a:rPr>
              <a:t> n o </a:t>
            </a:r>
            <a:r>
              <a:rPr lang="en-US" sz="2000" b="1" dirty="0">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E</a:t>
            </a:r>
            <a:r>
              <a:rPr lang="en-US" sz="2000" b="1" dirty="0" smtClean="0">
                <a:latin typeface="Consolas" charset="0"/>
                <a:ea typeface="Consolas" charset="0"/>
                <a:cs typeface="Consolas" charset="0"/>
              </a:rPr>
              <a:t> </a:t>
            </a:r>
            <a:r>
              <a:rPr lang="en-US" sz="2000" b="1" dirty="0" err="1">
                <a:latin typeface="Consolas" charset="0"/>
                <a:ea typeface="Consolas" charset="0"/>
                <a:cs typeface="Consolas" charset="0"/>
              </a:rPr>
              <a:t>ss</a:t>
            </a:r>
            <a:r>
              <a:rPr lang="en-US" sz="2000" b="1" dirty="0">
                <a:latin typeface="Consolas" charset="0"/>
                <a:ea typeface="Consolas" charset="0"/>
                <a:cs typeface="Consolas" charset="0"/>
              </a:rPr>
              <a:t>) = </a:t>
            </a:r>
            <a:endParaRPr lang="en-US" sz="2000" b="1" dirty="0" smtClean="0">
              <a:latin typeface="Consolas" charset="0"/>
              <a:ea typeface="Consolas" charset="0"/>
              <a:cs typeface="Consolas" charset="0"/>
            </a:endParaRPr>
          </a:p>
          <a:p>
            <a:pPr marL="0" indent="0">
              <a:buNone/>
            </a:pP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 show n </a:t>
            </a:r>
            <a:r>
              <a:rPr lang="en-US" sz="2000" b="1" dirty="0">
                <a:latin typeface="Consolas" charset="0"/>
                <a:ea typeface="Consolas" charset="0"/>
                <a:cs typeface="Consolas" charset="0"/>
              </a:rPr>
              <a:t>++ "=" ++ </a:t>
            </a:r>
            <a:r>
              <a:rPr lang="en-US" sz="2000" b="1" dirty="0" err="1">
                <a:latin typeface="Consolas" charset="0"/>
                <a:ea typeface="Consolas" charset="0"/>
                <a:cs typeface="Consolas" charset="0"/>
              </a:rPr>
              <a:t>showData</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o x </a:t>
            </a:r>
            <a:r>
              <a:rPr lang="en-US" sz="2000" b="1" dirty="0">
                <a:solidFill>
                  <a:schemeClr val="accent3"/>
                </a:solidFill>
                <a:latin typeface="Consolas" charset="0"/>
                <a:ea typeface="Consolas" charset="0"/>
                <a:cs typeface="Consolas" charset="0"/>
              </a:rPr>
              <a:t>where    </a:t>
            </a:r>
            <a:endParaRPr lang="en-US" sz="2000" b="1" dirty="0" smtClean="0">
              <a:solidFill>
                <a:schemeClr val="accent3"/>
              </a:solidFill>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smtClean="0">
                <a:solidFill>
                  <a:schemeClr val="accent5"/>
                </a:solidFill>
                <a:latin typeface="Consolas" charset="0"/>
                <a:ea typeface="Consolas" charset="0"/>
                <a:cs typeface="Consolas" charset="0"/>
              </a:rPr>
              <a:t>Sing </a:t>
            </a:r>
            <a:r>
              <a:rPr lang="en-US" sz="2000" b="1" dirty="0">
                <a:latin typeface="Consolas" charset="0"/>
                <a:ea typeface="Consolas" charset="0"/>
                <a:cs typeface="Consolas" charset="0"/>
              </a:rPr>
              <a:t>o -&gt; </a:t>
            </a:r>
            <a:r>
              <a:rPr lang="en-US" sz="2000" b="1" dirty="0" err="1">
                <a:solidFill>
                  <a:schemeClr val="accent4"/>
                </a:solidFill>
                <a:latin typeface="Consolas" charset="0"/>
                <a:ea typeface="Consolas" charset="0"/>
                <a:cs typeface="Consolas" charset="0"/>
              </a:rPr>
              <a:t>OccType</a:t>
            </a:r>
            <a:r>
              <a:rPr lang="en-US" sz="2000" b="1" dirty="0">
                <a:solidFill>
                  <a:schemeClr val="accent4"/>
                </a:solidFill>
                <a:latin typeface="Consolas" charset="0"/>
                <a:ea typeface="Consolas" charset="0"/>
                <a:cs typeface="Consolas" charset="0"/>
              </a:rPr>
              <a:t> </a:t>
            </a:r>
            <a:r>
              <a:rPr lang="en-US" sz="2000" b="1" dirty="0">
                <a:latin typeface="Consolas" charset="0"/>
                <a:ea typeface="Consolas" charset="0"/>
                <a:cs typeface="Consolas" charset="0"/>
              </a:rPr>
              <a:t>o -&gt; </a:t>
            </a:r>
            <a:r>
              <a:rPr lang="en-US" sz="2000" b="1" dirty="0">
                <a:solidFill>
                  <a:schemeClr val="accent4"/>
                </a:solidFill>
                <a:latin typeface="Consolas" charset="0"/>
                <a:ea typeface="Consolas" charset="0"/>
                <a:cs typeface="Consolas" charset="0"/>
              </a:rPr>
              <a:t>String</a:t>
            </a:r>
            <a:r>
              <a:rPr lang="en-US" sz="2000" b="1" dirty="0">
                <a:latin typeface="Consolas" charset="0"/>
                <a:ea typeface="Consolas" charset="0"/>
                <a:cs typeface="Consolas" charset="0"/>
              </a:rPr>
              <a:t>    </a:t>
            </a:r>
            <a:endParaRPr lang="en-US" sz="2000" b="1" dirty="0" smtClean="0">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S</a:t>
            </a:r>
            <a:r>
              <a:rPr lang="en-US" sz="2000" b="1" dirty="0" err="1">
                <a:solidFill>
                  <a:schemeClr val="accent4"/>
                </a:solidFill>
                <a:latin typeface="Consolas" charset="0"/>
                <a:ea typeface="Consolas" charset="0"/>
                <a:cs typeface="Consolas" charset="0"/>
              </a:rPr>
              <a:t>Once</a:t>
            </a:r>
            <a:r>
              <a:rPr lang="en-US" sz="2000" b="1" dirty="0">
                <a:latin typeface="Consolas" charset="0"/>
                <a:ea typeface="Consolas" charset="0"/>
                <a:cs typeface="Consolas" charset="0"/>
              </a:rPr>
              <a:t> x</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show x</a:t>
            </a:r>
            <a:r>
              <a:rPr lang="en-US" sz="2000" b="1" dirty="0" smtClean="0">
                <a:latin typeface="Consolas" charset="0"/>
                <a:ea typeface="Consolas" charset="0"/>
                <a:cs typeface="Consolas" charset="0"/>
              </a:rPr>
              <a:t>  </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for String</a:t>
            </a:r>
            <a:r>
              <a:rPr lang="en-US" sz="2000" b="1" dirty="0" smtClean="0">
                <a:latin typeface="Consolas" charset="0"/>
                <a:ea typeface="Consolas" charset="0"/>
                <a:cs typeface="Consolas" charset="0"/>
              </a:rPr>
              <a:t>    </a:t>
            </a: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S</a:t>
            </a:r>
            <a:r>
              <a:rPr lang="en-US" sz="2000" b="1" dirty="0" err="1">
                <a:solidFill>
                  <a:schemeClr val="accent4"/>
                </a:solidFill>
                <a:latin typeface="Consolas" charset="0"/>
                <a:ea typeface="Consolas" charset="0"/>
                <a:cs typeface="Consolas" charset="0"/>
              </a:rPr>
              <a:t>Opt</a:t>
            </a:r>
            <a:r>
              <a:rPr lang="en-US" sz="2000" b="1" dirty="0">
                <a:solidFill>
                  <a:schemeClr val="accent4"/>
                </a:solidFill>
                <a:latin typeface="Consolas" charset="0"/>
                <a:ea typeface="Consolas" charset="0"/>
                <a:cs typeface="Consolas" charset="0"/>
              </a:rPr>
              <a:t> </a:t>
            </a:r>
            <a:r>
              <a:rPr lang="en-US" sz="2000" b="1" dirty="0">
                <a:latin typeface="Consolas" charset="0"/>
                <a:ea typeface="Consolas" charset="0"/>
                <a:cs typeface="Consolas" charset="0"/>
              </a:rPr>
              <a:t> x</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show x</a:t>
            </a:r>
            <a:r>
              <a:rPr lang="en-US" sz="2000" b="1" dirty="0" smtClean="0">
                <a:latin typeface="Consolas" charset="0"/>
                <a:ea typeface="Consolas" charset="0"/>
                <a:cs typeface="Consolas" charset="0"/>
              </a:rPr>
              <a:t>  </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for [String]</a:t>
            </a:r>
            <a:r>
              <a:rPr lang="en-US" sz="2000" b="1" dirty="0" smtClean="0">
                <a:solidFill>
                  <a:schemeClr val="accent1"/>
                </a:solidFill>
                <a:latin typeface="Consolas" charset="0"/>
                <a:ea typeface="Consolas" charset="0"/>
                <a:cs typeface="Consolas" charset="0"/>
              </a:rPr>
              <a:t> </a:t>
            </a:r>
            <a:r>
              <a:rPr lang="en-US" sz="2000" b="1" dirty="0" smtClean="0">
                <a:latin typeface="Consolas" charset="0"/>
                <a:ea typeface="Consolas" charset="0"/>
                <a:cs typeface="Consolas" charset="0"/>
              </a:rPr>
              <a:t>  </a:t>
            </a: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S</a:t>
            </a:r>
            <a:r>
              <a:rPr lang="en-US" sz="2000" b="1" dirty="0" err="1">
                <a:solidFill>
                  <a:schemeClr val="accent4"/>
                </a:solidFill>
                <a:latin typeface="Consolas" charset="0"/>
                <a:ea typeface="Consolas" charset="0"/>
                <a:cs typeface="Consolas" charset="0"/>
              </a:rPr>
              <a:t>Many</a:t>
            </a:r>
            <a:r>
              <a:rPr lang="en-US" sz="2000" b="1" dirty="0">
                <a:latin typeface="Consolas" charset="0"/>
                <a:ea typeface="Consolas" charset="0"/>
                <a:cs typeface="Consolas" charset="0"/>
              </a:rPr>
              <a:t> x</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show x</a:t>
            </a:r>
            <a:r>
              <a:rPr lang="en-US" sz="2000" b="1" dirty="0" smtClean="0">
                <a:latin typeface="Consolas" charset="0"/>
                <a:ea typeface="Consolas" charset="0"/>
                <a:cs typeface="Consolas" charset="0"/>
              </a:rPr>
              <a:t>  </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for Maybe </a:t>
            </a:r>
            <a:r>
              <a:rPr lang="en-US" sz="2000" b="1" dirty="0" smtClean="0">
                <a:solidFill>
                  <a:schemeClr val="accent1"/>
                </a:solidFill>
                <a:latin typeface="Consolas" charset="0"/>
                <a:ea typeface="Consolas" charset="0"/>
                <a:cs typeface="Consolas" charset="0"/>
              </a:rPr>
              <a:t>String</a:t>
            </a:r>
            <a:endParaRPr lang="en-US" sz="2000" b="1" dirty="0">
              <a:solidFill>
                <a:schemeClr val="accent1"/>
              </a:solidFill>
              <a:latin typeface="Consolas" charset="0"/>
              <a:ea typeface="Consolas" charset="0"/>
              <a:cs typeface="Consolas" charset="0"/>
            </a:endParaRPr>
          </a:p>
          <a:p>
            <a:pPr marL="0" indent="0">
              <a:buNone/>
            </a:pPr>
            <a:endParaRPr lang="en-US" sz="2000" b="1" i="1" dirty="0" smtClean="0">
              <a:solidFill>
                <a:schemeClr val="accent5"/>
              </a:solidFill>
              <a:latin typeface="Consolas" charset="0"/>
              <a:ea typeface="Consolas" charset="0"/>
              <a:cs typeface="Consolas" charset="0"/>
            </a:endParaRPr>
          </a:p>
          <a:p>
            <a:pPr marL="0" indent="0">
              <a:buNone/>
            </a:pPr>
            <a:r>
              <a:rPr lang="en-US" sz="2000" b="1" i="1" dirty="0" smtClean="0">
                <a:solidFill>
                  <a:schemeClr val="accent5"/>
                </a:solidFill>
                <a:latin typeface="Consolas" charset="0"/>
                <a:ea typeface="Consolas" charset="0"/>
                <a:cs typeface="Consolas" charset="0"/>
              </a:rPr>
              <a:t>instance Show (Sing (n :: Symbol)) where show = …</a:t>
            </a:r>
          </a:p>
          <a:p>
            <a:pPr marL="0" indent="0">
              <a:buNone/>
            </a:pPr>
            <a:r>
              <a:rPr lang="en-US" sz="2000" b="1" i="1" dirty="0" smtClean="0">
                <a:solidFill>
                  <a:schemeClr val="accent5"/>
                </a:solidFill>
                <a:latin typeface="Consolas" charset="0"/>
                <a:ea typeface="Consolas" charset="0"/>
                <a:cs typeface="Consolas" charset="0"/>
              </a:rPr>
              <a:t>data instance Sing (o :: </a:t>
            </a:r>
            <a:r>
              <a:rPr lang="en-US" sz="2000" b="1" i="1" dirty="0" err="1" smtClean="0">
                <a:solidFill>
                  <a:schemeClr val="accent5"/>
                </a:solidFill>
                <a:latin typeface="Consolas" charset="0"/>
                <a:ea typeface="Consolas" charset="0"/>
                <a:cs typeface="Consolas" charset="0"/>
              </a:rPr>
              <a:t>Occ</a:t>
            </a:r>
            <a:r>
              <a:rPr lang="en-US" sz="2000" b="1" i="1" dirty="0" smtClean="0">
                <a:solidFill>
                  <a:schemeClr val="accent5"/>
                </a:solidFill>
                <a:latin typeface="Consolas" charset="0"/>
                <a:ea typeface="Consolas" charset="0"/>
                <a:cs typeface="Consolas" charset="0"/>
              </a:rPr>
              <a:t>) where</a:t>
            </a:r>
          </a:p>
          <a:p>
            <a:pPr marL="0" indent="0">
              <a:buNone/>
            </a:pPr>
            <a:r>
              <a:rPr lang="en-US" sz="2000" b="1" i="1" dirty="0">
                <a:solidFill>
                  <a:schemeClr val="accent5"/>
                </a:solidFill>
                <a:latin typeface="Consolas" charset="0"/>
                <a:ea typeface="Consolas" charset="0"/>
                <a:cs typeface="Consolas" charset="0"/>
              </a:rPr>
              <a:t> </a:t>
            </a:r>
            <a:r>
              <a:rPr lang="en-US" sz="2000" b="1" i="1" dirty="0" smtClean="0">
                <a:solidFill>
                  <a:schemeClr val="accent5"/>
                </a:solidFill>
                <a:latin typeface="Consolas" charset="0"/>
                <a:ea typeface="Consolas" charset="0"/>
                <a:cs typeface="Consolas" charset="0"/>
              </a:rPr>
              <a:t>  </a:t>
            </a:r>
            <a:r>
              <a:rPr lang="en-US" sz="2000" b="1" i="1" dirty="0" err="1" smtClean="0">
                <a:solidFill>
                  <a:schemeClr val="accent5"/>
                </a:solidFill>
                <a:latin typeface="Consolas" charset="0"/>
                <a:ea typeface="Consolas" charset="0"/>
                <a:cs typeface="Consolas" charset="0"/>
              </a:rPr>
              <a:t>SOnce</a:t>
            </a:r>
            <a:r>
              <a:rPr lang="en-US" sz="2000" b="1" i="1" dirty="0" smtClean="0">
                <a:solidFill>
                  <a:schemeClr val="accent5"/>
                </a:solidFill>
                <a:latin typeface="Consolas" charset="0"/>
                <a:ea typeface="Consolas" charset="0"/>
                <a:cs typeface="Consolas" charset="0"/>
              </a:rPr>
              <a:t> :: Sing Once</a:t>
            </a:r>
          </a:p>
          <a:p>
            <a:pPr marL="0" indent="0">
              <a:buNone/>
            </a:pPr>
            <a:r>
              <a:rPr lang="en-US" sz="2000" b="1" i="1" dirty="0">
                <a:solidFill>
                  <a:schemeClr val="accent5"/>
                </a:solidFill>
                <a:latin typeface="Consolas" charset="0"/>
                <a:ea typeface="Consolas" charset="0"/>
                <a:cs typeface="Consolas" charset="0"/>
              </a:rPr>
              <a:t> </a:t>
            </a:r>
            <a:r>
              <a:rPr lang="en-US" sz="2000" b="1" i="1" dirty="0" smtClean="0">
                <a:solidFill>
                  <a:schemeClr val="accent5"/>
                </a:solidFill>
                <a:latin typeface="Consolas" charset="0"/>
                <a:ea typeface="Consolas" charset="0"/>
                <a:cs typeface="Consolas" charset="0"/>
              </a:rPr>
              <a:t>  </a:t>
            </a:r>
            <a:r>
              <a:rPr lang="en-US" sz="2000" b="1" i="1" dirty="0" err="1" smtClean="0">
                <a:solidFill>
                  <a:schemeClr val="accent5"/>
                </a:solidFill>
                <a:latin typeface="Consolas" charset="0"/>
                <a:ea typeface="Consolas" charset="0"/>
                <a:cs typeface="Consolas" charset="0"/>
              </a:rPr>
              <a:t>SOpt</a:t>
            </a:r>
            <a:r>
              <a:rPr lang="en-US" sz="2000" b="1" i="1" dirty="0" smtClean="0">
                <a:solidFill>
                  <a:schemeClr val="accent5"/>
                </a:solidFill>
                <a:latin typeface="Consolas" charset="0"/>
                <a:ea typeface="Consolas" charset="0"/>
                <a:cs typeface="Consolas" charset="0"/>
              </a:rPr>
              <a:t>  :: Sing Opt</a:t>
            </a:r>
          </a:p>
          <a:p>
            <a:pPr marL="0" indent="0">
              <a:buNone/>
            </a:pPr>
            <a:r>
              <a:rPr lang="en-US" sz="2000" b="1" i="1" dirty="0">
                <a:solidFill>
                  <a:schemeClr val="accent5"/>
                </a:solidFill>
                <a:latin typeface="Consolas" charset="0"/>
                <a:ea typeface="Consolas" charset="0"/>
                <a:cs typeface="Consolas" charset="0"/>
              </a:rPr>
              <a:t> </a:t>
            </a:r>
            <a:r>
              <a:rPr lang="en-US" sz="2000" b="1" i="1" dirty="0" smtClean="0">
                <a:solidFill>
                  <a:schemeClr val="accent5"/>
                </a:solidFill>
                <a:latin typeface="Consolas" charset="0"/>
                <a:ea typeface="Consolas" charset="0"/>
                <a:cs typeface="Consolas" charset="0"/>
              </a:rPr>
              <a:t>  </a:t>
            </a:r>
            <a:r>
              <a:rPr lang="en-US" sz="2000" b="1" i="1" dirty="0" err="1" smtClean="0">
                <a:solidFill>
                  <a:schemeClr val="accent5"/>
                </a:solidFill>
                <a:latin typeface="Consolas" charset="0"/>
                <a:ea typeface="Consolas" charset="0"/>
                <a:cs typeface="Consolas" charset="0"/>
              </a:rPr>
              <a:t>SMany</a:t>
            </a:r>
            <a:r>
              <a:rPr lang="en-US" sz="2000" b="1" i="1" dirty="0" smtClean="0">
                <a:solidFill>
                  <a:schemeClr val="accent5"/>
                </a:solidFill>
                <a:latin typeface="Consolas" charset="0"/>
                <a:ea typeface="Consolas" charset="0"/>
                <a:cs typeface="Consolas" charset="0"/>
              </a:rPr>
              <a:t> :: Sing </a:t>
            </a:r>
            <a:r>
              <a:rPr lang="en-US" sz="2000" b="1" i="1" dirty="0" smtClean="0">
                <a:solidFill>
                  <a:schemeClr val="accent5"/>
                </a:solidFill>
                <a:latin typeface="Consolas" charset="0"/>
                <a:ea typeface="Consolas" charset="0"/>
                <a:cs typeface="Consolas" charset="0"/>
              </a:rPr>
              <a:t>Many</a:t>
            </a:r>
            <a:endParaRPr lang="en-US" sz="2000" b="1" i="1" dirty="0">
              <a:solidFill>
                <a:schemeClr val="accent5"/>
              </a:solidFill>
              <a:latin typeface="Consolas" charset="0"/>
              <a:ea typeface="Consolas" charset="0"/>
              <a:cs typeface="Consolas" charset="0"/>
            </a:endParaRPr>
          </a:p>
        </p:txBody>
      </p:sp>
      <p:sp>
        <p:nvSpPr>
          <p:cNvPr id="4" name="TextBox 3"/>
          <p:cNvSpPr txBox="1"/>
          <p:nvPr/>
        </p:nvSpPr>
        <p:spPr>
          <a:xfrm>
            <a:off x="5214575" y="5632215"/>
            <a:ext cx="3300775" cy="923330"/>
          </a:xfrm>
          <a:prstGeom prst="rect">
            <a:avLst/>
          </a:prstGeom>
          <a:noFill/>
        </p:spPr>
        <p:txBody>
          <a:bodyPr wrap="none" rtlCol="0">
            <a:spAutoFit/>
          </a:bodyPr>
          <a:lstStyle/>
          <a:p>
            <a:r>
              <a:rPr lang="en-US" dirty="0" smtClean="0"/>
              <a:t>Boilerplate automated by </a:t>
            </a:r>
          </a:p>
          <a:p>
            <a:r>
              <a:rPr lang="en-US" dirty="0" smtClean="0"/>
              <a:t>Singletons library </a:t>
            </a:r>
          </a:p>
          <a:p>
            <a:r>
              <a:rPr lang="en-US" dirty="0" smtClean="0"/>
              <a:t>[Eisenberg and Weirich, HS 2012]</a:t>
            </a:r>
            <a:endParaRPr lang="en-US" dirty="0"/>
          </a:p>
        </p:txBody>
      </p:sp>
    </p:spTree>
    <p:extLst>
      <p:ext uri="{BB962C8B-B14F-4D97-AF65-F5344CB8AC3E}">
        <p14:creationId xmlns:p14="http://schemas.microsoft.com/office/powerpoint/2010/main" val="6096879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Singletons are </a:t>
            </a:r>
            <a:r>
              <a:rPr lang="en-US" dirty="0" smtClean="0"/>
              <a:t>"</a:t>
            </a:r>
            <a:r>
              <a:rPr lang="en-US" dirty="0" err="1" smtClean="0"/>
              <a:t>easyish</a:t>
            </a:r>
            <a:r>
              <a:rPr lang="en-US" dirty="0" smtClean="0"/>
              <a:t>"</a:t>
            </a:r>
            <a:endParaRPr lang="en-US" dirty="0"/>
          </a:p>
        </p:txBody>
      </p:sp>
      <p:sp>
        <p:nvSpPr>
          <p:cNvPr id="3" name="Content Placeholder 2"/>
          <p:cNvSpPr>
            <a:spLocks noGrp="1"/>
          </p:cNvSpPr>
          <p:nvPr>
            <p:ph idx="1"/>
          </p:nvPr>
        </p:nvSpPr>
        <p:spPr>
          <a:xfrm>
            <a:off x="628650" y="1145261"/>
            <a:ext cx="7886700" cy="5253278"/>
          </a:xfrm>
        </p:spPr>
        <p:txBody>
          <a:bodyPr>
            <a:normAutofit lnSpcReduction="10000"/>
          </a:bodyPr>
          <a:lstStyle/>
          <a:p>
            <a:r>
              <a:rPr lang="en-US" dirty="0" smtClean="0"/>
              <a:t>Uniform </a:t>
            </a:r>
            <a:r>
              <a:rPr lang="en-US" dirty="0"/>
              <a:t>type for </a:t>
            </a:r>
            <a:r>
              <a:rPr lang="en-US" dirty="0" smtClean="0"/>
              <a:t>all singletons, indexed by kinds</a:t>
            </a:r>
          </a:p>
          <a:p>
            <a:pPr marL="0" indent="0">
              <a:buNone/>
            </a:pPr>
            <a:r>
              <a:rPr lang="en-US" dirty="0" smtClean="0">
                <a:latin typeface="Consolas" charset="0"/>
                <a:ea typeface="Consolas" charset="0"/>
                <a:cs typeface="Consolas" charset="0"/>
              </a:rPr>
              <a:t>     </a:t>
            </a:r>
          </a:p>
          <a:p>
            <a:r>
              <a:rPr lang="en-US" dirty="0" smtClean="0"/>
              <a:t>Type class supplies </a:t>
            </a:r>
            <a:r>
              <a:rPr lang="en-US" dirty="0" smtClean="0"/>
              <a:t>singletons </a:t>
            </a:r>
            <a:r>
              <a:rPr lang="en-US" dirty="0" smtClean="0"/>
              <a:t>via type inference</a:t>
            </a:r>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What's </a:t>
            </a:r>
            <a:r>
              <a:rPr lang="en-US" dirty="0" smtClean="0"/>
              <a:t>next? </a:t>
            </a:r>
            <a:r>
              <a:rPr lang="en-US" dirty="0"/>
              <a:t>Richard </a:t>
            </a:r>
            <a:r>
              <a:rPr lang="en-US" dirty="0" smtClean="0"/>
              <a:t>Eisenberg </a:t>
            </a:r>
            <a:r>
              <a:rPr lang="en-US" dirty="0" smtClean="0"/>
              <a:t>close </a:t>
            </a:r>
            <a:r>
              <a:rPr lang="en-US" dirty="0"/>
              <a:t>to </a:t>
            </a:r>
            <a:r>
              <a:rPr lang="en-US" dirty="0" smtClean="0"/>
              <a:t>adding </a:t>
            </a:r>
            <a:r>
              <a:rPr lang="en-US" dirty="0"/>
              <a:t>a true </a:t>
            </a:r>
            <a:r>
              <a:rPr lang="en-US" dirty="0" err="1">
                <a:latin typeface="Consolas" charset="0"/>
                <a:ea typeface="Consolas" charset="0"/>
                <a:cs typeface="Consolas" charset="0"/>
              </a:rPr>
              <a:t>Π</a:t>
            </a:r>
            <a:r>
              <a:rPr lang="en-US" dirty="0">
                <a:latin typeface="Consolas" charset="0"/>
                <a:ea typeface="Consolas" charset="0"/>
                <a:cs typeface="Consolas" charset="0"/>
              </a:rPr>
              <a:t> </a:t>
            </a:r>
            <a:r>
              <a:rPr lang="en-US" dirty="0"/>
              <a:t>type to </a:t>
            </a:r>
            <a:r>
              <a:rPr lang="en-US" dirty="0" smtClean="0"/>
              <a:t>GHC</a:t>
            </a:r>
            <a:endParaRPr lang="en-US" dirty="0"/>
          </a:p>
        </p:txBody>
      </p:sp>
      <p:sp>
        <p:nvSpPr>
          <p:cNvPr id="4" name="TextBox 3"/>
          <p:cNvSpPr txBox="1"/>
          <p:nvPr/>
        </p:nvSpPr>
        <p:spPr>
          <a:xfrm>
            <a:off x="2626924" y="1673598"/>
            <a:ext cx="3449983" cy="43088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200" b="1" dirty="0" smtClean="0">
                <a:latin typeface="Consolas" charset="0"/>
                <a:ea typeface="Consolas" charset="0"/>
                <a:cs typeface="Consolas" charset="0"/>
              </a:rPr>
              <a:t>type </a:t>
            </a:r>
            <a:r>
              <a:rPr lang="en-US" sz="2200" b="1" dirty="0" smtClean="0">
                <a:solidFill>
                  <a:schemeClr val="accent4"/>
                </a:solidFill>
                <a:latin typeface="Consolas" charset="0"/>
                <a:ea typeface="Consolas" charset="0"/>
                <a:cs typeface="Consolas" charset="0"/>
              </a:rPr>
              <a:t>Sing</a:t>
            </a:r>
            <a:r>
              <a:rPr lang="en-US" sz="2200" b="1" dirty="0" smtClean="0">
                <a:latin typeface="Consolas" charset="0"/>
                <a:ea typeface="Consolas" charset="0"/>
                <a:cs typeface="Consolas" charset="0"/>
              </a:rPr>
              <a:t> (a :: k) … </a:t>
            </a:r>
            <a:endParaRPr lang="en-US" sz="2200" b="1" dirty="0">
              <a:latin typeface="Consolas" charset="0"/>
              <a:ea typeface="Consolas" charset="0"/>
              <a:cs typeface="Consolas" charset="0"/>
            </a:endParaRPr>
          </a:p>
        </p:txBody>
      </p:sp>
      <p:sp>
        <p:nvSpPr>
          <p:cNvPr id="5" name="TextBox 4"/>
          <p:cNvSpPr txBox="1"/>
          <p:nvPr/>
        </p:nvSpPr>
        <p:spPr>
          <a:xfrm>
            <a:off x="628650" y="2729038"/>
            <a:ext cx="7886700" cy="256172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lvl="0" defTabSz="914400">
              <a:lnSpc>
                <a:spcPct val="90000"/>
              </a:lnSpc>
              <a:spcBef>
                <a:spcPts val="1000"/>
              </a:spcBef>
            </a:pPr>
            <a:r>
              <a:rPr lang="en-US" sz="2200" b="1" dirty="0" smtClean="0">
                <a:solidFill>
                  <a:schemeClr val="accent3"/>
                </a:solidFill>
                <a:latin typeface="Consolas" charset="0"/>
                <a:ea typeface="Consolas" charset="0"/>
                <a:cs typeface="Consolas" charset="0"/>
              </a:rPr>
              <a:t>class</a:t>
            </a:r>
            <a:r>
              <a:rPr lang="en-US" sz="2200" b="1" dirty="0" smtClean="0">
                <a:solidFill>
                  <a:prstClr val="black"/>
                </a:solidFill>
                <a:latin typeface="Consolas" charset="0"/>
                <a:ea typeface="Consolas" charset="0"/>
                <a:cs typeface="Consolas" charset="0"/>
              </a:rPr>
              <a:t> </a:t>
            </a:r>
            <a:r>
              <a:rPr lang="en-US" sz="2200" b="1" dirty="0" err="1">
                <a:solidFill>
                  <a:schemeClr val="accent4"/>
                </a:solidFill>
                <a:latin typeface="Consolas" charset="0"/>
                <a:ea typeface="Consolas" charset="0"/>
                <a:cs typeface="Consolas" charset="0"/>
              </a:rPr>
              <a:t>SingI</a:t>
            </a:r>
            <a:r>
              <a:rPr lang="en-US" sz="2200" b="1" dirty="0">
                <a:solidFill>
                  <a:schemeClr val="accent4"/>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(a :: k) </a:t>
            </a:r>
            <a:r>
              <a:rPr lang="en-US" sz="2200" b="1" dirty="0">
                <a:solidFill>
                  <a:schemeClr val="accent3"/>
                </a:solidFill>
                <a:latin typeface="Consolas" charset="0"/>
                <a:ea typeface="Consolas" charset="0"/>
                <a:cs typeface="Consolas" charset="0"/>
              </a:rPr>
              <a:t>where</a:t>
            </a:r>
          </a:p>
          <a:p>
            <a:pPr lvl="0" defTabSz="914400">
              <a:lnSpc>
                <a:spcPct val="90000"/>
              </a:lnSpc>
              <a:spcBef>
                <a:spcPts val="1000"/>
              </a:spcBef>
            </a:pPr>
            <a:r>
              <a:rPr lang="en-US" sz="2200" b="1" dirty="0">
                <a:solidFill>
                  <a:prstClr val="black"/>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sing </a:t>
            </a:r>
            <a:r>
              <a:rPr lang="en-US" sz="2200" b="1" dirty="0">
                <a:solidFill>
                  <a:prstClr val="black"/>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Sing</a:t>
            </a:r>
            <a:r>
              <a:rPr lang="en-US" sz="2200" b="1" dirty="0">
                <a:solidFill>
                  <a:prstClr val="black"/>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a</a:t>
            </a:r>
          </a:p>
          <a:p>
            <a:pPr lvl="0" defTabSz="914400">
              <a:lnSpc>
                <a:spcPct val="90000"/>
              </a:lnSpc>
              <a:spcBef>
                <a:spcPts val="1000"/>
              </a:spcBef>
            </a:pPr>
            <a:r>
              <a:rPr lang="en-US" sz="2200" b="1" dirty="0" smtClean="0">
                <a:solidFill>
                  <a:schemeClr val="accent3"/>
                </a:solidFill>
                <a:latin typeface="Consolas" charset="0"/>
                <a:ea typeface="Consolas" charset="0"/>
                <a:cs typeface="Consolas" charset="0"/>
              </a:rPr>
              <a:t>instance</a:t>
            </a:r>
            <a:r>
              <a:rPr lang="en-US" sz="2200" b="1" dirty="0" smtClean="0">
                <a:solidFill>
                  <a:prstClr val="black"/>
                </a:solidFill>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SingI</a:t>
            </a:r>
            <a:r>
              <a:rPr lang="en-US" sz="2200" b="1" dirty="0" smtClean="0">
                <a:solidFill>
                  <a:schemeClr val="accent4"/>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n, </a:t>
            </a:r>
            <a:r>
              <a:rPr lang="en-US" sz="2200" b="1" dirty="0" err="1" smtClean="0">
                <a:solidFill>
                  <a:schemeClr val="accent4"/>
                </a:solidFill>
                <a:latin typeface="Consolas" charset="0"/>
                <a:ea typeface="Consolas" charset="0"/>
                <a:cs typeface="Consolas" charset="0"/>
              </a:rPr>
              <a:t>SingI</a:t>
            </a:r>
            <a:r>
              <a:rPr lang="en-US" sz="2200" b="1" dirty="0" smtClean="0">
                <a:solidFill>
                  <a:schemeClr val="accent4"/>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o) =&gt; </a:t>
            </a:r>
            <a:r>
              <a:rPr lang="en-US" sz="2200" b="1" dirty="0" smtClean="0">
                <a:solidFill>
                  <a:schemeClr val="accent4"/>
                </a:solidFill>
                <a:latin typeface="Consolas" charset="0"/>
                <a:ea typeface="Consolas" charset="0"/>
                <a:cs typeface="Consolas" charset="0"/>
              </a:rPr>
              <a:t>Show</a:t>
            </a:r>
            <a:r>
              <a:rPr lang="en-US" sz="2200" b="1" dirty="0" smtClean="0">
                <a:solidFill>
                  <a:prstClr val="black"/>
                </a:solidFill>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Entry</a:t>
            </a:r>
            <a:r>
              <a:rPr lang="en-US" sz="2200" b="1" dirty="0" smtClean="0">
                <a:solidFill>
                  <a:prstClr val="black"/>
                </a:solidFill>
                <a:latin typeface="Consolas" charset="0"/>
                <a:ea typeface="Consolas" charset="0"/>
                <a:cs typeface="Consolas" charset="0"/>
              </a:rPr>
              <a:t> (</a:t>
            </a:r>
            <a:r>
              <a:rPr lang="en-US" sz="2200" b="1" dirty="0" err="1" smtClean="0">
                <a:solidFill>
                  <a:prstClr val="black"/>
                </a:solidFill>
                <a:latin typeface="Consolas" charset="0"/>
                <a:ea typeface="Consolas" charset="0"/>
                <a:cs typeface="Consolas" charset="0"/>
              </a:rPr>
              <a:t>n,o</a:t>
            </a:r>
            <a:r>
              <a:rPr lang="en-US" sz="2200" b="1" dirty="0" smtClean="0">
                <a:solidFill>
                  <a:prstClr val="black"/>
                </a:solidFill>
                <a:latin typeface="Consolas" charset="0"/>
                <a:ea typeface="Consolas" charset="0"/>
                <a:cs typeface="Consolas" charset="0"/>
              </a:rPr>
              <a:t>)) </a:t>
            </a:r>
            <a:endParaRPr lang="en-US" sz="2200" b="1" dirty="0" smtClean="0">
              <a:solidFill>
                <a:prstClr val="black"/>
              </a:solidFill>
              <a:latin typeface="Consolas" charset="0"/>
              <a:ea typeface="Consolas" charset="0"/>
              <a:cs typeface="Consolas" charset="0"/>
            </a:endParaRPr>
          </a:p>
          <a:p>
            <a:pPr lvl="0" defTabSz="914400">
              <a:lnSpc>
                <a:spcPct val="90000"/>
              </a:lnSpc>
              <a:spcBef>
                <a:spcPts val="1000"/>
              </a:spcBef>
            </a:pPr>
            <a:r>
              <a:rPr lang="en-US" sz="2200" b="1" dirty="0">
                <a:solidFill>
                  <a:prstClr val="black"/>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 </a:t>
            </a:r>
            <a:r>
              <a:rPr lang="en-US" sz="2200" b="1" dirty="0" smtClean="0">
                <a:solidFill>
                  <a:schemeClr val="accent3"/>
                </a:solidFill>
                <a:latin typeface="Consolas" charset="0"/>
                <a:ea typeface="Consolas" charset="0"/>
                <a:cs typeface="Consolas" charset="0"/>
              </a:rPr>
              <a:t>where</a:t>
            </a:r>
            <a:r>
              <a:rPr lang="en-US" sz="2200" b="1" dirty="0">
                <a:solidFill>
                  <a:schemeClr val="accent3"/>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show = </a:t>
            </a:r>
            <a:r>
              <a:rPr lang="en-US" sz="2200" b="1" dirty="0" err="1" smtClean="0">
                <a:solidFill>
                  <a:prstClr val="black"/>
                </a:solidFill>
                <a:latin typeface="Consolas" charset="0"/>
                <a:ea typeface="Consolas" charset="0"/>
                <a:cs typeface="Consolas" charset="0"/>
              </a:rPr>
              <a:t>showEntry</a:t>
            </a:r>
            <a:r>
              <a:rPr lang="en-US" sz="2200" b="1" dirty="0" smtClean="0">
                <a:solidFill>
                  <a:prstClr val="black"/>
                </a:solidFill>
                <a:latin typeface="Consolas" charset="0"/>
                <a:ea typeface="Consolas" charset="0"/>
                <a:cs typeface="Consolas" charset="0"/>
              </a:rPr>
              <a:t> sing </a:t>
            </a:r>
            <a:r>
              <a:rPr lang="en-US" sz="2200" b="1" dirty="0" smtClean="0">
                <a:solidFill>
                  <a:prstClr val="black"/>
                </a:solidFill>
                <a:latin typeface="Consolas" charset="0"/>
                <a:ea typeface="Consolas" charset="0"/>
                <a:cs typeface="Consolas" charset="0"/>
              </a:rPr>
              <a:t>sing</a:t>
            </a:r>
          </a:p>
          <a:p>
            <a:pPr lvl="0" defTabSz="914400">
              <a:lnSpc>
                <a:spcPct val="90000"/>
              </a:lnSpc>
              <a:spcBef>
                <a:spcPts val="1000"/>
              </a:spcBef>
            </a:pPr>
            <a:r>
              <a:rPr lang="en-US" sz="2200" b="1" dirty="0" smtClean="0">
                <a:solidFill>
                  <a:schemeClr val="accent3"/>
                </a:solidFill>
                <a:latin typeface="Consolas" charset="0"/>
                <a:ea typeface="Consolas" charset="0"/>
                <a:cs typeface="Consolas" charset="0"/>
              </a:rPr>
              <a:t>instance</a:t>
            </a:r>
            <a:r>
              <a:rPr lang="en-US" sz="2200" b="1" dirty="0" smtClean="0">
                <a:solidFill>
                  <a:prstClr val="black"/>
                </a:solidFill>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SingI</a:t>
            </a:r>
            <a:r>
              <a:rPr lang="en-US" sz="2200" b="1" dirty="0" smtClean="0">
                <a:solidFill>
                  <a:schemeClr val="accent4"/>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s) =&gt; </a:t>
            </a:r>
            <a:r>
              <a:rPr lang="en-US" sz="2200" b="1" dirty="0" smtClean="0">
                <a:solidFill>
                  <a:schemeClr val="accent4"/>
                </a:solidFill>
                <a:latin typeface="Consolas" charset="0"/>
                <a:ea typeface="Consolas" charset="0"/>
                <a:cs typeface="Consolas" charset="0"/>
              </a:rPr>
              <a:t>Show</a:t>
            </a:r>
            <a:r>
              <a:rPr lang="en-US" sz="2200" b="1" dirty="0" smtClean="0">
                <a:solidFill>
                  <a:prstClr val="black"/>
                </a:solidFill>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Dict</a:t>
            </a:r>
            <a:r>
              <a:rPr lang="en-US" sz="2200" b="1" dirty="0" smtClean="0">
                <a:solidFill>
                  <a:schemeClr val="accent4"/>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s) </a:t>
            </a:r>
          </a:p>
          <a:p>
            <a:pPr lvl="0" defTabSz="914400">
              <a:lnSpc>
                <a:spcPct val="90000"/>
              </a:lnSpc>
              <a:spcBef>
                <a:spcPts val="1000"/>
              </a:spcBef>
            </a:pPr>
            <a:r>
              <a:rPr lang="en-US" sz="2200" b="1" dirty="0">
                <a:solidFill>
                  <a:prstClr val="black"/>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 </a:t>
            </a:r>
            <a:r>
              <a:rPr lang="en-US" sz="2200" b="1" dirty="0" smtClean="0">
                <a:solidFill>
                  <a:schemeClr val="accent3"/>
                </a:solidFill>
                <a:latin typeface="Consolas" charset="0"/>
                <a:ea typeface="Consolas" charset="0"/>
                <a:cs typeface="Consolas" charset="0"/>
              </a:rPr>
              <a:t>where</a:t>
            </a:r>
            <a:r>
              <a:rPr lang="en-US" sz="2200" b="1" dirty="0" smtClean="0">
                <a:solidFill>
                  <a:prstClr val="black"/>
                </a:solidFill>
                <a:latin typeface="Consolas" charset="0"/>
                <a:ea typeface="Consolas" charset="0"/>
                <a:cs typeface="Consolas" charset="0"/>
              </a:rPr>
              <a:t> show = </a:t>
            </a:r>
            <a:r>
              <a:rPr lang="en-US" sz="2200" b="1" dirty="0" err="1" smtClean="0">
                <a:solidFill>
                  <a:prstClr val="black"/>
                </a:solidFill>
                <a:latin typeface="Consolas" charset="0"/>
                <a:ea typeface="Consolas" charset="0"/>
                <a:cs typeface="Consolas" charset="0"/>
              </a:rPr>
              <a:t>showDict</a:t>
            </a:r>
            <a:r>
              <a:rPr lang="en-US" sz="2200" b="1" dirty="0" smtClean="0">
                <a:solidFill>
                  <a:prstClr val="black"/>
                </a:solidFill>
                <a:latin typeface="Consolas" charset="0"/>
                <a:ea typeface="Consolas" charset="0"/>
                <a:cs typeface="Consolas" charset="0"/>
              </a:rPr>
              <a:t> sing</a:t>
            </a:r>
            <a:endParaRPr lang="en-US" sz="2200" b="1" dirty="0"/>
          </a:p>
        </p:txBody>
      </p:sp>
    </p:spTree>
    <p:extLst>
      <p:ext uri="{BB962C8B-B14F-4D97-AF65-F5344CB8AC3E}">
        <p14:creationId xmlns:p14="http://schemas.microsoft.com/office/powerpoint/2010/main" val="184333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2400" dirty="0" smtClean="0">
                <a:latin typeface="Zapfino" charset="0"/>
                <a:ea typeface="Zapfino" charset="0"/>
                <a:cs typeface="Zapfino" charset="0"/>
              </a:rPr>
              <a:t>Equivalence matters</a:t>
            </a:r>
            <a:endParaRPr lang="en-US" sz="2400" dirty="0">
              <a:latin typeface="Zapfino" charset="0"/>
              <a:ea typeface="Zapfino" charset="0"/>
              <a:cs typeface="Zapfino" charset="0"/>
            </a:endParaRPr>
          </a:p>
        </p:txBody>
      </p:sp>
      <p:sp>
        <p:nvSpPr>
          <p:cNvPr id="5" name="Subtitle 4"/>
          <p:cNvSpPr>
            <a:spLocks noGrp="1"/>
          </p:cNvSpPr>
          <p:nvPr>
            <p:ph type="subTitle" idx="1"/>
          </p:nvPr>
        </p:nvSpPr>
        <p:spPr/>
        <p:txBody>
          <a:bodyPr>
            <a:normAutofit lnSpcReduction="10000"/>
          </a:bodyPr>
          <a:lstStyle/>
          <a:p>
            <a:r>
              <a:rPr lang="en-US" dirty="0" smtClean="0"/>
              <a:t>Type checking depends on an expressive definition of  program equality</a:t>
            </a:r>
            <a:endParaRPr lang="en-US" dirty="0"/>
          </a:p>
        </p:txBody>
      </p:sp>
    </p:spTree>
    <p:extLst>
      <p:ext uri="{BB962C8B-B14F-4D97-AF65-F5344CB8AC3E}">
        <p14:creationId xmlns:p14="http://schemas.microsoft.com/office/powerpoint/2010/main" val="18103456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datatype  (no indices)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spcBef>
                <a:spcPts val="200"/>
              </a:spcBef>
              <a:buNone/>
            </a:pPr>
            <a:r>
              <a:rPr lang="en-US" sz="2000" b="1" dirty="0" smtClean="0">
                <a:solidFill>
                  <a:schemeClr val="accent3"/>
                </a:solidFill>
                <a:latin typeface="Consolas"/>
                <a:ea typeface="Osaka"/>
                <a:cs typeface="Consolas"/>
              </a:rPr>
              <a:t>data</a:t>
            </a:r>
            <a:r>
              <a:rPr lang="en-US" sz="2000" b="1" dirty="0" smtClean="0">
                <a:latin typeface="Consolas"/>
                <a:ea typeface="Osaka"/>
                <a:cs typeface="Consolas"/>
              </a:rPr>
              <a:t> R </a:t>
            </a:r>
            <a:r>
              <a:rPr lang="en-US" sz="2000" b="1" dirty="0" smtClean="0">
                <a:solidFill>
                  <a:schemeClr val="accent3"/>
                </a:solidFill>
                <a:latin typeface="Consolas"/>
                <a:ea typeface="Osaka"/>
                <a:cs typeface="Consolas"/>
              </a:rPr>
              <a:t>where</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R             </a:t>
            </a:r>
            <a:r>
              <a:rPr lang="en-US" sz="2000" b="1" dirty="0" smtClean="0">
                <a:solidFill>
                  <a:schemeClr val="accent1"/>
                </a:solidFill>
                <a:latin typeface="Consolas"/>
                <a:ea typeface="Osaka"/>
                <a:cs typeface="Consolas"/>
              </a:rPr>
              <a:t>-- </a:t>
            </a:r>
            <a:r>
              <a:rPr lang="el-GR" sz="2000" b="1" dirty="0">
                <a:solidFill>
                  <a:schemeClr val="accent1"/>
                </a:solidFill>
                <a:latin typeface="Consolas"/>
                <a:ea typeface="Osaka"/>
                <a:cs typeface="Consolas"/>
              </a:rPr>
              <a:t>ε </a:t>
            </a:r>
            <a:r>
              <a:rPr lang="en-US" sz="2000" b="1" dirty="0">
                <a:solidFill>
                  <a:schemeClr val="accent1"/>
                </a:solidFill>
                <a:latin typeface="Consolas"/>
                <a:ea typeface="Osaka"/>
                <a:cs typeface="Consolas"/>
              </a:rPr>
              <a:t>(</a:t>
            </a:r>
            <a:r>
              <a:rPr lang="en-US" sz="2000" b="1" dirty="0" smtClean="0">
                <a:solidFill>
                  <a:schemeClr val="accent1"/>
                </a:solidFill>
                <a:latin typeface="Consolas"/>
                <a:ea typeface="Osaka"/>
                <a:cs typeface="Consolas"/>
              </a:rPr>
              <a:t>accepts empty string)</a:t>
            </a:r>
            <a:r>
              <a:rPr lang="en-US" sz="2000" b="1" dirty="0" smtClean="0">
                <a:latin typeface="Consolas"/>
                <a:ea typeface="Osaka"/>
                <a:cs typeface="Consolas"/>
              </a:rPr>
              <a:t> </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Rchar</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Char -&gt; R     </a:t>
            </a:r>
            <a:r>
              <a:rPr lang="en-US" sz="2000" b="1" dirty="0" smtClean="0">
                <a:solidFill>
                  <a:schemeClr val="accent1"/>
                </a:solidFill>
                <a:latin typeface="Consolas"/>
                <a:ea typeface="Osaka"/>
                <a:cs typeface="Consolas"/>
              </a:rPr>
              <a:t>-- accepts single char  </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Ralt</a:t>
            </a:r>
            <a:r>
              <a:rPr lang="en-US" sz="2000" b="1" dirty="0" smtClean="0">
                <a:latin typeface="Consolas"/>
                <a:ea typeface="Osaka"/>
                <a:cs typeface="Consolas"/>
              </a:rPr>
              <a:t>   :: R -&gt; R -&gt; R   </a:t>
            </a:r>
            <a:r>
              <a:rPr lang="en-US" sz="2000" b="1" dirty="0" smtClean="0">
                <a:solidFill>
                  <a:schemeClr val="accent1"/>
                </a:solidFill>
                <a:latin typeface="Consolas"/>
                <a:ea typeface="Osaka"/>
                <a:cs typeface="Consolas"/>
              </a:rPr>
              <a:t>-- alternative r</a:t>
            </a:r>
            <a:r>
              <a:rPr lang="en-US" sz="2000" b="1" baseline="-25000" dirty="0" smtClean="0">
                <a:solidFill>
                  <a:schemeClr val="accent1"/>
                </a:solidFill>
                <a:latin typeface="Consolas"/>
                <a:ea typeface="Osaka"/>
                <a:cs typeface="Consolas"/>
              </a:rPr>
              <a:t>1</a:t>
            </a:r>
            <a:r>
              <a:rPr lang="en-US" sz="2000" b="1" dirty="0" smtClean="0">
                <a:solidFill>
                  <a:schemeClr val="accent1"/>
                </a:solidFill>
                <a:latin typeface="Consolas"/>
                <a:ea typeface="Osaka"/>
                <a:cs typeface="Consolas"/>
              </a:rPr>
              <a:t>|r</a:t>
            </a:r>
            <a:r>
              <a:rPr lang="en-US" sz="2000" b="1" baseline="-25000" dirty="0" smtClean="0">
                <a:solidFill>
                  <a:schemeClr val="accent1"/>
                </a:solidFill>
                <a:latin typeface="Consolas"/>
                <a:ea typeface="Osaka"/>
                <a:cs typeface="Consolas"/>
              </a:rPr>
              <a:t>2</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Rseq</a:t>
            </a:r>
            <a:r>
              <a:rPr lang="en-US" sz="2000" b="1" dirty="0" smtClean="0">
                <a:latin typeface="Consolas"/>
                <a:ea typeface="Osaka"/>
                <a:cs typeface="Consolas"/>
              </a:rPr>
              <a:t>   :: R -&gt; R -&gt; R   </a:t>
            </a:r>
            <a:r>
              <a:rPr lang="en-US" sz="2000" b="1" dirty="0" smtClean="0">
                <a:solidFill>
                  <a:schemeClr val="accent1"/>
                </a:solidFill>
                <a:latin typeface="Consolas"/>
                <a:ea typeface="Osaka"/>
                <a:cs typeface="Consolas"/>
              </a:rPr>
              <a:t>-- sequence  r</a:t>
            </a:r>
            <a:r>
              <a:rPr lang="en-US" sz="2000" b="1" baseline="-25000" dirty="0" smtClean="0">
                <a:solidFill>
                  <a:schemeClr val="accent1"/>
                </a:solidFill>
                <a:latin typeface="Consolas"/>
                <a:ea typeface="Osaka"/>
                <a:cs typeface="Consolas"/>
              </a:rPr>
              <a:t>1</a:t>
            </a:r>
            <a:r>
              <a:rPr lang="en-US" sz="2000" b="1" dirty="0" smtClean="0">
                <a:solidFill>
                  <a:schemeClr val="accent1"/>
                </a:solidFill>
                <a:latin typeface="Consolas"/>
                <a:ea typeface="Osaka"/>
                <a:cs typeface="Consolas"/>
              </a:rPr>
              <a:t>r</a:t>
            </a:r>
            <a:r>
              <a:rPr lang="en-US" sz="2000" b="1" baseline="-25000" dirty="0" smtClean="0">
                <a:solidFill>
                  <a:schemeClr val="accent1"/>
                </a:solidFill>
                <a:latin typeface="Consolas"/>
                <a:ea typeface="Osaka"/>
                <a:cs typeface="Consolas"/>
              </a:rPr>
              <a:t>2</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Rstar</a:t>
            </a:r>
            <a:r>
              <a:rPr lang="en-US" sz="2000" b="1" dirty="0" smtClean="0">
                <a:latin typeface="Consolas"/>
                <a:ea typeface="Osaka"/>
                <a:cs typeface="Consolas"/>
              </a:rPr>
              <a:t>  :: R -&gt; R        </a:t>
            </a:r>
            <a:r>
              <a:rPr lang="en-US" sz="2000" b="1" dirty="0" smtClean="0">
                <a:solidFill>
                  <a:schemeClr val="accent1"/>
                </a:solidFill>
                <a:latin typeface="Consolas"/>
                <a:ea typeface="Osaka"/>
                <a:cs typeface="Consolas"/>
              </a:rPr>
              <a:t>-- iteration  r*</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Rvoid</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 R             </a:t>
            </a:r>
            <a:r>
              <a:rPr lang="en-US" sz="2000" b="1" dirty="0" smtClean="0">
                <a:solidFill>
                  <a:schemeClr val="accent1"/>
                </a:solidFill>
                <a:latin typeface="Consolas"/>
                <a:ea typeface="Osaka"/>
                <a:cs typeface="Consolas"/>
              </a:rPr>
              <a:t>-- </a:t>
            </a:r>
            <a:r>
              <a:rPr lang="en-US" sz="2000" b="1" dirty="0" err="1" smtClean="0">
                <a:solidFill>
                  <a:schemeClr val="accent1"/>
                </a:solidFill>
                <a:latin typeface="Consolas"/>
                <a:ea typeface="Osaka"/>
                <a:cs typeface="Consolas"/>
              </a:rPr>
              <a:t>ϕ</a:t>
            </a:r>
            <a:r>
              <a:rPr lang="en-US" sz="2000" b="1" dirty="0" smtClean="0">
                <a:solidFill>
                  <a:schemeClr val="accent1"/>
                </a:solidFill>
                <a:latin typeface="Consolas"/>
                <a:ea typeface="Osaka"/>
                <a:cs typeface="Consolas"/>
              </a:rPr>
              <a:t> (always fails)</a:t>
            </a:r>
          </a:p>
          <a:p>
            <a:pPr>
              <a:spcBef>
                <a:spcPts val="200"/>
              </a:spcBef>
              <a:buNone/>
            </a:pP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Rmark</a:t>
            </a:r>
            <a:r>
              <a:rPr lang="en-US" sz="2000" b="1" dirty="0" smtClean="0">
                <a:latin typeface="Consolas"/>
                <a:ea typeface="Osaka"/>
                <a:cs typeface="Consolas"/>
              </a:rPr>
              <a:t>  </a:t>
            </a:r>
            <a:r>
              <a:rPr lang="en-US" sz="2000" b="1" dirty="0">
                <a:latin typeface="Consolas"/>
                <a:ea typeface="Osaka"/>
                <a:cs typeface="Consolas"/>
              </a:rPr>
              <a:t>:: </a:t>
            </a:r>
            <a:r>
              <a:rPr lang="en-US" sz="2000" b="1" dirty="0" smtClean="0">
                <a:latin typeface="Consolas"/>
                <a:ea typeface="Osaka"/>
                <a:cs typeface="Consolas"/>
              </a:rPr>
              <a:t>String -&gt; </a:t>
            </a:r>
            <a:r>
              <a:rPr lang="en-US" sz="2000" b="1" dirty="0" smtClean="0">
                <a:solidFill>
                  <a:schemeClr val="tx1"/>
                </a:solidFill>
                <a:latin typeface="Consolas"/>
                <a:ea typeface="Osaka"/>
                <a:cs typeface="Consolas"/>
              </a:rPr>
              <a:t>String</a:t>
            </a:r>
            <a:r>
              <a:rPr lang="en-US" sz="2000" b="1" dirty="0" smtClean="0">
                <a:latin typeface="Consolas"/>
                <a:ea typeface="Osaka"/>
                <a:cs typeface="Consolas"/>
              </a:rPr>
              <a:t> </a:t>
            </a:r>
            <a:r>
              <a:rPr lang="en-US" sz="2000" b="1" dirty="0">
                <a:latin typeface="Consolas"/>
                <a:ea typeface="Osaka"/>
                <a:cs typeface="Consolas"/>
              </a:rPr>
              <a:t>-&gt; </a:t>
            </a:r>
            <a:r>
              <a:rPr lang="en-US" sz="2000" b="1" dirty="0" smtClean="0">
                <a:latin typeface="Consolas"/>
                <a:ea typeface="Osaka"/>
                <a:cs typeface="Consolas"/>
              </a:rPr>
              <a:t>R </a:t>
            </a:r>
            <a:r>
              <a:rPr lang="en-US" sz="2000" b="1" dirty="0">
                <a:latin typeface="Consolas"/>
                <a:ea typeface="Osaka"/>
                <a:cs typeface="Consolas"/>
              </a:rPr>
              <a:t>-&gt; </a:t>
            </a:r>
            <a:r>
              <a:rPr lang="en-US" sz="2000" b="1" dirty="0" smtClean="0">
                <a:latin typeface="Consolas"/>
                <a:ea typeface="Osaka"/>
                <a:cs typeface="Consolas"/>
              </a:rPr>
              <a:t>R</a:t>
            </a:r>
            <a:endParaRPr lang="en-US" sz="2000" b="1" dirty="0">
              <a:solidFill>
                <a:srgbClr val="FF0000"/>
              </a:solidFill>
              <a:latin typeface="Consolas"/>
              <a:ea typeface="Osaka"/>
              <a:cs typeface="Consolas"/>
            </a:endParaRPr>
          </a:p>
          <a:p>
            <a:pPr>
              <a:spcBef>
                <a:spcPts val="200"/>
              </a:spcBef>
              <a:buNone/>
            </a:pPr>
            <a:endParaRPr lang="en-US" sz="2000" b="1" smtClean="0">
              <a:latin typeface="Consolas"/>
              <a:ea typeface="Osaka"/>
              <a:cs typeface="Consolas"/>
            </a:endParaRPr>
          </a:p>
          <a:p>
            <a:pPr>
              <a:spcBef>
                <a:spcPts val="200"/>
              </a:spcBef>
              <a:buNone/>
            </a:pPr>
            <a:endParaRPr lang="en-US" sz="2000" b="1" dirty="0">
              <a:latin typeface="Consolas"/>
              <a:ea typeface="Osaka"/>
              <a:cs typeface="Consolas"/>
            </a:endParaRP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 R -&gt; R -&gt; R</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Rvoid</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r2  = </a:t>
            </a:r>
            <a:r>
              <a:rPr lang="en-US" sz="2000" b="1" dirty="0" err="1" smtClean="0">
                <a:solidFill>
                  <a:schemeClr val="accent4"/>
                </a:solidFill>
                <a:latin typeface="Consolas"/>
                <a:ea typeface="Osaka"/>
                <a:cs typeface="Consolas"/>
              </a:rPr>
              <a:t>Rvoid</a:t>
            </a:r>
            <a:r>
              <a:rPr lang="en-US" sz="2000" b="1" dirty="0" smtClean="0">
                <a:solidFill>
                  <a:schemeClr val="accent4"/>
                </a:solidFill>
                <a:latin typeface="Consolas"/>
                <a:ea typeface="Osaka"/>
                <a:cs typeface="Consolas"/>
              </a:rPr>
              <a:t>    </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a:t>
            </a:r>
            <a:r>
              <a:rPr lang="en-US" sz="2000" b="1" dirty="0" err="1" smtClean="0">
                <a:solidFill>
                  <a:schemeClr val="accent4"/>
                </a:solidFill>
                <a:latin typeface="Consolas"/>
                <a:ea typeface="Osaka"/>
                <a:cs typeface="Consolas"/>
              </a:rPr>
              <a:t>Rvoid</a:t>
            </a:r>
            <a:r>
              <a:rPr lang="en-US" sz="2000" b="1" dirty="0" smtClean="0">
                <a:latin typeface="Consolas"/>
                <a:ea typeface="Osaka"/>
                <a:cs typeface="Consolas"/>
              </a:rPr>
              <a:t>  = </a:t>
            </a:r>
            <a:r>
              <a:rPr lang="en-US" sz="2000" b="1" dirty="0" err="1" smtClean="0">
                <a:solidFill>
                  <a:schemeClr val="accent4"/>
                </a:solidFill>
                <a:latin typeface="Consolas"/>
                <a:ea typeface="Osaka"/>
                <a:cs typeface="Consolas"/>
              </a:rPr>
              <a:t>Rvoid</a:t>
            </a:r>
            <a:endParaRPr lang="en-US" sz="2000" b="1" dirty="0" smtClean="0">
              <a:solidFill>
                <a:schemeClr val="accent4"/>
              </a:solidFill>
              <a:latin typeface="Consolas"/>
              <a:ea typeface="Osaka"/>
              <a:cs typeface="Consolas"/>
            </a:endParaRP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r2 = r2</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r1</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r2     = </a:t>
            </a:r>
            <a:r>
              <a:rPr lang="en-US" sz="2000" b="1" dirty="0" err="1" smtClean="0">
                <a:solidFill>
                  <a:schemeClr val="accent4"/>
                </a:solidFill>
                <a:latin typeface="Consolas"/>
                <a:ea typeface="Osaka"/>
                <a:cs typeface="Consolas"/>
              </a:rPr>
              <a:t>Rseq</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r1 </a:t>
            </a:r>
            <a:r>
              <a:rPr lang="en-US" sz="2000" b="1" dirty="0" smtClean="0">
                <a:latin typeface="Consolas"/>
                <a:ea typeface="Osaka"/>
                <a:cs typeface="Consolas"/>
              </a:rPr>
              <a:t>r2</a:t>
            </a:r>
            <a:endParaRPr lang="en-US" sz="2000" b="1" dirty="0">
              <a:latin typeface="Consolas"/>
              <a:ea typeface="Osaka"/>
              <a:cs typeface="Consolas"/>
            </a:endParaRPr>
          </a:p>
        </p:txBody>
      </p:sp>
      <p:sp>
        <p:nvSpPr>
          <p:cNvPr id="9" name="TextBox 8"/>
          <p:cNvSpPr txBox="1"/>
          <p:nvPr/>
        </p:nvSpPr>
        <p:spPr>
          <a:xfrm>
            <a:off x="5229983" y="4312538"/>
            <a:ext cx="3285367" cy="7078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000" dirty="0" smtClean="0"/>
              <a:t>"Smart constructors" optimize </a:t>
            </a:r>
            <a:r>
              <a:rPr lang="en-US" sz="2000" dirty="0" err="1" smtClean="0"/>
              <a:t>regexp</a:t>
            </a:r>
            <a:r>
              <a:rPr lang="en-US" sz="2000" dirty="0" smtClean="0"/>
              <a:t> creation</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Regexps</a:t>
            </a:r>
            <a:r>
              <a:rPr lang="en-US" dirty="0" smtClean="0"/>
              <a:t> with type indices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spcBef>
                <a:spcPts val="200"/>
              </a:spcBef>
              <a:buNone/>
            </a:pPr>
            <a:r>
              <a:rPr lang="en-US" sz="2000" b="1" dirty="0" smtClean="0">
                <a:solidFill>
                  <a:schemeClr val="accent3"/>
                </a:solidFill>
                <a:latin typeface="Consolas"/>
                <a:ea typeface="Osaka"/>
                <a:cs typeface="Consolas"/>
              </a:rPr>
              <a:t>data</a:t>
            </a:r>
            <a:r>
              <a:rPr lang="en-US" sz="2000" b="1" dirty="0" smtClean="0">
                <a:latin typeface="Consolas"/>
                <a:ea typeface="Osaka"/>
                <a:cs typeface="Consolas"/>
              </a:rPr>
              <a:t> R </a:t>
            </a:r>
            <a:r>
              <a:rPr lang="en-US" sz="2000" b="1" dirty="0" smtClean="0">
                <a:solidFill>
                  <a:schemeClr val="accent5"/>
                </a:solidFill>
                <a:latin typeface="Consolas"/>
                <a:ea typeface="Osaka"/>
                <a:cs typeface="Consolas"/>
              </a:rPr>
              <a:t>s</a:t>
            </a:r>
            <a:r>
              <a:rPr lang="en-US" sz="2000" b="1" dirty="0" smtClean="0">
                <a:latin typeface="Consolas"/>
                <a:ea typeface="Osaka"/>
                <a:cs typeface="Consolas"/>
              </a:rPr>
              <a:t> </a:t>
            </a:r>
            <a:r>
              <a:rPr lang="en-US" sz="2000" b="1" dirty="0" smtClean="0">
                <a:solidFill>
                  <a:schemeClr val="accent3"/>
                </a:solidFill>
                <a:latin typeface="Consolas"/>
                <a:ea typeface="Osaka"/>
                <a:cs typeface="Consolas"/>
              </a:rPr>
              <a:t>where</a:t>
            </a:r>
          </a:p>
          <a:p>
            <a:pPr>
              <a:spcBef>
                <a:spcPts val="200"/>
              </a:spcBef>
              <a:buNone/>
            </a:pP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R </a:t>
            </a:r>
            <a:r>
              <a:rPr lang="en-US" sz="2000" b="1" dirty="0" smtClean="0">
                <a:solidFill>
                  <a:schemeClr val="accent5"/>
                </a:solidFill>
                <a:latin typeface="Consolas"/>
                <a:ea typeface="Osaka"/>
                <a:cs typeface="Consolas"/>
              </a:rPr>
              <a:t>'[]</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Rchar</a:t>
            </a:r>
            <a:r>
              <a:rPr lang="en-US" sz="2000" b="1" dirty="0" smtClean="0">
                <a:latin typeface="Consolas"/>
                <a:ea typeface="Osaka"/>
                <a:cs typeface="Consolas"/>
              </a:rPr>
              <a:t>  :: Char -&gt; R </a:t>
            </a:r>
            <a:r>
              <a:rPr lang="en-US" sz="2000" b="1" dirty="0" smtClean="0">
                <a:solidFill>
                  <a:schemeClr val="accent5"/>
                </a:solidFill>
                <a:latin typeface="Consolas"/>
                <a:ea typeface="Osaka"/>
                <a:cs typeface="Consolas"/>
              </a:rPr>
              <a:t>'[]</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Ralt</a:t>
            </a:r>
            <a:r>
              <a:rPr lang="en-US" sz="2000" b="1" dirty="0" smtClean="0">
                <a:latin typeface="Consolas"/>
                <a:ea typeface="Osaka"/>
                <a:cs typeface="Consolas"/>
              </a:rPr>
              <a:t>   :: R </a:t>
            </a:r>
            <a:r>
              <a:rPr lang="en-US" sz="2000" b="1" dirty="0" smtClean="0">
                <a:solidFill>
                  <a:schemeClr val="accent5"/>
                </a:solidFill>
                <a:latin typeface="Consolas"/>
                <a:ea typeface="Osaka"/>
                <a:cs typeface="Consolas"/>
              </a:rPr>
              <a:t>s1</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s2</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(Alt s1 s2)</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Rseq</a:t>
            </a:r>
            <a:r>
              <a:rPr lang="en-US" sz="2000" b="1" dirty="0" smtClean="0">
                <a:latin typeface="Consolas"/>
                <a:ea typeface="Osaka"/>
                <a:cs typeface="Consolas"/>
              </a:rPr>
              <a:t>   :: R </a:t>
            </a:r>
            <a:r>
              <a:rPr lang="en-US" sz="2000" b="1" dirty="0" smtClean="0">
                <a:solidFill>
                  <a:schemeClr val="accent5"/>
                </a:solidFill>
                <a:latin typeface="Consolas"/>
                <a:ea typeface="Osaka"/>
                <a:cs typeface="Consolas"/>
              </a:rPr>
              <a:t>s1</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s2</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(Merge s1 s2)</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Rstar</a:t>
            </a:r>
            <a:r>
              <a:rPr lang="en-US" sz="2000" b="1" dirty="0" smtClean="0">
                <a:latin typeface="Consolas"/>
                <a:ea typeface="Osaka"/>
                <a:cs typeface="Consolas"/>
              </a:rPr>
              <a:t>  :: R </a:t>
            </a:r>
            <a:r>
              <a:rPr lang="en-US" sz="2000" b="1" dirty="0" smtClean="0">
                <a:solidFill>
                  <a:schemeClr val="accent5"/>
                </a:solidFill>
                <a:latin typeface="Consolas"/>
                <a:ea typeface="Osaka"/>
                <a:cs typeface="Consolas"/>
              </a:rPr>
              <a:t>s</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(Repeat s)</a:t>
            </a:r>
            <a:r>
              <a:rPr lang="en-US" sz="2000" b="1" dirty="0" smtClean="0">
                <a:latin typeface="Consolas"/>
                <a:ea typeface="Osaka"/>
                <a:cs typeface="Consolas"/>
              </a:rPr>
              <a:t> </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Rvoid</a:t>
            </a:r>
            <a:r>
              <a:rPr lang="en-US" sz="2000" b="1" dirty="0" smtClean="0">
                <a:latin typeface="Consolas"/>
                <a:ea typeface="Osaka"/>
                <a:cs typeface="Consolas"/>
              </a:rPr>
              <a:t>  :: R </a:t>
            </a:r>
            <a:r>
              <a:rPr lang="en-US" sz="2000" b="1" dirty="0" smtClean="0">
                <a:solidFill>
                  <a:schemeClr val="accent5"/>
                </a:solidFill>
                <a:latin typeface="Consolas"/>
                <a:ea typeface="Osaka"/>
                <a:cs typeface="Consolas"/>
              </a:rPr>
              <a:t>s</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Rmark</a:t>
            </a:r>
            <a:r>
              <a:rPr lang="en-US" sz="2000" b="1" dirty="0" smtClean="0">
                <a:latin typeface="Consolas"/>
                <a:ea typeface="Osaka"/>
                <a:cs typeface="Consolas"/>
              </a:rPr>
              <a:t>  :: </a:t>
            </a:r>
            <a:r>
              <a:rPr lang="en-US" sz="2000" b="1" dirty="0" smtClean="0">
                <a:latin typeface="Consolas"/>
                <a:ea typeface="Osaka"/>
                <a:cs typeface="Consolas"/>
              </a:rPr>
              <a:t>Sing </a:t>
            </a:r>
            <a:r>
              <a:rPr lang="en-US" sz="2000" b="1" dirty="0" smtClean="0">
                <a:solidFill>
                  <a:schemeClr val="accent5"/>
                </a:solidFill>
                <a:latin typeface="Consolas"/>
                <a:ea typeface="Osaka"/>
                <a:cs typeface="Consolas"/>
              </a:rPr>
              <a:t>n</a:t>
            </a:r>
            <a:r>
              <a:rPr lang="en-US" sz="2000" b="1" dirty="0" smtClean="0">
                <a:latin typeface="Consolas"/>
                <a:ea typeface="Osaka"/>
                <a:cs typeface="Consolas"/>
              </a:rPr>
              <a:t> -&gt; String </a:t>
            </a:r>
          </a:p>
          <a:p>
            <a:pPr>
              <a:spcBef>
                <a:spcPts val="200"/>
              </a:spcBef>
              <a:buNone/>
            </a:pP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s</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(Merge '(</a:t>
            </a:r>
            <a:r>
              <a:rPr lang="en-US" sz="2000" b="1" dirty="0" err="1" smtClean="0">
                <a:solidFill>
                  <a:schemeClr val="accent5"/>
                </a:solidFill>
                <a:latin typeface="Consolas"/>
                <a:ea typeface="Osaka"/>
                <a:cs typeface="Consolas"/>
              </a:rPr>
              <a:t>n,Once</a:t>
            </a:r>
            <a:r>
              <a:rPr lang="en-US" sz="2000" b="1" dirty="0" smtClean="0">
                <a:solidFill>
                  <a:schemeClr val="accent5"/>
                </a:solidFill>
                <a:latin typeface="Consolas"/>
                <a:ea typeface="Osaka"/>
                <a:cs typeface="Consolas"/>
              </a:rPr>
              <a:t>) s)</a:t>
            </a:r>
            <a:endParaRPr lang="en-US" sz="2000" b="1" dirty="0" smtClean="0">
              <a:latin typeface="Consolas"/>
              <a:ea typeface="Osaka"/>
              <a:cs typeface="Consolas"/>
            </a:endParaRPr>
          </a:p>
          <a:p>
            <a:pPr>
              <a:spcBef>
                <a:spcPts val="200"/>
              </a:spcBef>
              <a:buNone/>
            </a:pPr>
            <a:endParaRPr lang="en-US" sz="2000" b="1" dirty="0" smtClean="0">
              <a:latin typeface="Consolas"/>
              <a:ea typeface="Osaka"/>
              <a:cs typeface="Consolas"/>
            </a:endParaRP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 R </a:t>
            </a:r>
            <a:r>
              <a:rPr lang="en-US" sz="2000" b="1" dirty="0" smtClean="0">
                <a:solidFill>
                  <a:schemeClr val="accent5"/>
                </a:solidFill>
                <a:latin typeface="Consolas"/>
                <a:ea typeface="Osaka"/>
                <a:cs typeface="Consolas"/>
              </a:rPr>
              <a:t>s1</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s2</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(Merge s1 s2)</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Rvoid</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r2  = </a:t>
            </a:r>
            <a:r>
              <a:rPr lang="en-US" sz="2000" b="1" dirty="0" err="1" smtClean="0">
                <a:solidFill>
                  <a:schemeClr val="accent4"/>
                </a:solidFill>
                <a:latin typeface="Consolas"/>
                <a:ea typeface="Osaka"/>
                <a:cs typeface="Consolas"/>
              </a:rPr>
              <a:t>Rvoid</a:t>
            </a:r>
            <a:endParaRPr lang="en-US" sz="2000" b="1" dirty="0" smtClean="0">
              <a:solidFill>
                <a:schemeClr val="accent4"/>
              </a:solidFill>
              <a:latin typeface="Consolas"/>
              <a:ea typeface="Osaka"/>
              <a:cs typeface="Consolas"/>
            </a:endParaRP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a:t>
            </a:r>
            <a:r>
              <a:rPr lang="en-US" sz="2000" b="1" dirty="0" err="1" smtClean="0">
                <a:solidFill>
                  <a:schemeClr val="accent4"/>
                </a:solidFill>
                <a:latin typeface="Consolas"/>
                <a:ea typeface="Osaka"/>
                <a:cs typeface="Consolas"/>
              </a:rPr>
              <a:t>Rvoid</a:t>
            </a:r>
            <a:r>
              <a:rPr lang="en-US" sz="2000" b="1" dirty="0" smtClean="0">
                <a:latin typeface="Consolas"/>
                <a:ea typeface="Osaka"/>
                <a:cs typeface="Consolas"/>
              </a:rPr>
              <a:t>  = </a:t>
            </a:r>
            <a:r>
              <a:rPr lang="en-US" sz="2000" b="1" dirty="0" err="1" smtClean="0">
                <a:solidFill>
                  <a:schemeClr val="accent4"/>
                </a:solidFill>
                <a:latin typeface="Consolas"/>
                <a:ea typeface="Osaka"/>
                <a:cs typeface="Consolas"/>
              </a:rPr>
              <a:t>Rvoid</a:t>
            </a:r>
            <a:endParaRPr lang="en-US" sz="2000" b="1" dirty="0" smtClean="0">
              <a:solidFill>
                <a:schemeClr val="accent4"/>
              </a:solidFill>
              <a:latin typeface="Consolas"/>
              <a:ea typeface="Osaka"/>
              <a:cs typeface="Consolas"/>
            </a:endParaRP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r2 = r2</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r1</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r2     = </a:t>
            </a:r>
            <a:r>
              <a:rPr lang="en-US" sz="2000" b="1" dirty="0" err="1" smtClean="0">
                <a:solidFill>
                  <a:schemeClr val="accent4"/>
                </a:solidFill>
                <a:latin typeface="Consolas"/>
                <a:ea typeface="Osaka"/>
                <a:cs typeface="Consolas"/>
              </a:rPr>
              <a:t>Rseq</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r1 r2</a:t>
            </a:r>
            <a:endParaRPr lang="en-US" sz="2000" b="1" dirty="0">
              <a:latin typeface="Consolas"/>
              <a:ea typeface="Osaka"/>
              <a:cs typeface="Consolas"/>
            </a:endParaRPr>
          </a:p>
        </p:txBody>
      </p:sp>
      <p:sp>
        <p:nvSpPr>
          <p:cNvPr id="4" name="TextBox 3"/>
          <p:cNvSpPr txBox="1"/>
          <p:nvPr/>
        </p:nvSpPr>
        <p:spPr>
          <a:xfrm>
            <a:off x="3830594" y="4503561"/>
            <a:ext cx="4839786" cy="400110"/>
          </a:xfrm>
          <a:prstGeom prst="rect">
            <a:avLst/>
          </a:prstGeom>
          <a:noFill/>
        </p:spPr>
        <p:txBody>
          <a:bodyPr wrap="none" rtlCol="0">
            <a:spAutoFit/>
          </a:bodyPr>
          <a:lstStyle/>
          <a:p>
            <a:r>
              <a:rPr lang="en-US" sz="2000" b="1" dirty="0">
                <a:solidFill>
                  <a:schemeClr val="accent1"/>
                </a:solidFill>
                <a:latin typeface="Consolas"/>
                <a:ea typeface="Osaka"/>
                <a:cs typeface="Consolas"/>
              </a:rPr>
              <a:t>-- </a:t>
            </a:r>
            <a:r>
              <a:rPr lang="en-US" sz="2000" b="1" dirty="0" smtClean="0">
                <a:solidFill>
                  <a:schemeClr val="accent1"/>
                </a:solidFill>
                <a:latin typeface="Consolas"/>
                <a:ea typeface="Osaka"/>
                <a:cs typeface="Consolas"/>
              </a:rPr>
              <a:t>need </a:t>
            </a:r>
            <a:r>
              <a:rPr lang="en-US" sz="2000" b="1" dirty="0" err="1">
                <a:solidFill>
                  <a:schemeClr val="accent1"/>
                </a:solidFill>
                <a:latin typeface="Consolas"/>
                <a:ea typeface="Osaka"/>
                <a:cs typeface="Consolas"/>
              </a:rPr>
              <a:t>Rvoid</a:t>
            </a:r>
            <a:r>
              <a:rPr lang="en-US" sz="2000" b="1" dirty="0">
                <a:solidFill>
                  <a:schemeClr val="accent1"/>
                </a:solidFill>
                <a:latin typeface="Consolas"/>
                <a:ea typeface="Osaka"/>
                <a:cs typeface="Consolas"/>
              </a:rPr>
              <a:t> </a:t>
            </a:r>
            <a:r>
              <a:rPr lang="en-US" sz="2000" b="1" dirty="0" smtClean="0">
                <a:solidFill>
                  <a:schemeClr val="accent1"/>
                </a:solidFill>
                <a:latin typeface="Consolas"/>
                <a:ea typeface="Osaka"/>
                <a:cs typeface="Consolas"/>
              </a:rPr>
              <a:t>:: R (Merge s1 s2)</a:t>
            </a:r>
            <a:endParaRPr lang="en-US" sz="2000" b="1" dirty="0">
              <a:solidFill>
                <a:schemeClr val="accent1"/>
              </a:solidFill>
            </a:endParaRPr>
          </a:p>
        </p:txBody>
      </p:sp>
      <p:sp>
        <p:nvSpPr>
          <p:cNvPr id="5" name="TextBox 4"/>
          <p:cNvSpPr txBox="1"/>
          <p:nvPr/>
        </p:nvSpPr>
        <p:spPr>
          <a:xfrm>
            <a:off x="3830594" y="5091051"/>
            <a:ext cx="4416594" cy="400110"/>
          </a:xfrm>
          <a:prstGeom prst="rect">
            <a:avLst/>
          </a:prstGeom>
          <a:noFill/>
        </p:spPr>
        <p:txBody>
          <a:bodyPr wrap="none" rtlCol="0">
            <a:spAutoFit/>
          </a:bodyPr>
          <a:lstStyle/>
          <a:p>
            <a:r>
              <a:rPr lang="en-US" sz="2000" b="1" dirty="0">
                <a:solidFill>
                  <a:schemeClr val="accent1"/>
                </a:solidFill>
                <a:latin typeface="Consolas"/>
                <a:ea typeface="Osaka"/>
                <a:cs typeface="Consolas"/>
              </a:rPr>
              <a:t>-- Merge </a:t>
            </a:r>
            <a:r>
              <a:rPr lang="en-US" sz="2000" b="1" dirty="0" smtClean="0">
                <a:solidFill>
                  <a:schemeClr val="accent1"/>
                </a:solidFill>
                <a:latin typeface="Consolas"/>
                <a:ea typeface="Osaka"/>
                <a:cs typeface="Consolas"/>
              </a:rPr>
              <a:t>'[] </a:t>
            </a:r>
            <a:r>
              <a:rPr lang="en-US" sz="2000" b="1" dirty="0">
                <a:solidFill>
                  <a:schemeClr val="accent1"/>
                </a:solidFill>
                <a:latin typeface="Consolas"/>
                <a:ea typeface="Osaka"/>
                <a:cs typeface="Consolas"/>
              </a:rPr>
              <a:t>s2 ~ s2  </a:t>
            </a:r>
            <a:r>
              <a:rPr lang="en-US" sz="2000" b="1" dirty="0" smtClean="0">
                <a:solidFill>
                  <a:schemeClr val="accent1"/>
                </a:solidFill>
                <a:latin typeface="Consolas"/>
                <a:ea typeface="Osaka"/>
                <a:cs typeface="Consolas"/>
              </a:rPr>
              <a:t>(by </a:t>
            </a:r>
            <a:r>
              <a:rPr lang="en-US" sz="2000" b="1" dirty="0" err="1" smtClean="0">
                <a:solidFill>
                  <a:schemeClr val="accent1"/>
                </a:solidFill>
                <a:latin typeface="Consolas"/>
                <a:ea typeface="Osaka"/>
                <a:cs typeface="Consolas"/>
              </a:rPr>
              <a:t>def</a:t>
            </a:r>
            <a:r>
              <a:rPr lang="en-US" sz="2000" b="1" dirty="0" smtClean="0">
                <a:solidFill>
                  <a:schemeClr val="accent1"/>
                </a:solidFill>
                <a:latin typeface="Consolas"/>
                <a:ea typeface="Osaka"/>
                <a:cs typeface="Consolas"/>
              </a:rPr>
              <a:t>)</a:t>
            </a:r>
            <a:endParaRPr lang="en-US" sz="2000" b="1" dirty="0" smtClean="0">
              <a:solidFill>
                <a:schemeClr val="accent1"/>
              </a:solidFill>
              <a:latin typeface="Consolas"/>
              <a:ea typeface="Osaka"/>
              <a:cs typeface="Consolas"/>
            </a:endParaRPr>
          </a:p>
        </p:txBody>
      </p:sp>
    </p:spTree>
    <p:extLst>
      <p:ext uri="{BB962C8B-B14F-4D97-AF65-F5344CB8AC3E}">
        <p14:creationId xmlns:p14="http://schemas.microsoft.com/office/powerpoint/2010/main" val="1965509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Regexps</a:t>
            </a:r>
            <a:r>
              <a:rPr lang="en-US" dirty="0" smtClean="0"/>
              <a:t> with types indices</a:t>
            </a:r>
            <a:endParaRPr lang="en-US" dirty="0"/>
          </a:p>
        </p:txBody>
      </p:sp>
      <p:sp>
        <p:nvSpPr>
          <p:cNvPr id="3" name="Content Placeholder 2"/>
          <p:cNvSpPr>
            <a:spLocks noGrp="1"/>
          </p:cNvSpPr>
          <p:nvPr>
            <p:ph idx="1"/>
          </p:nvPr>
        </p:nvSpPr>
        <p:spPr>
          <a:xfrm>
            <a:off x="457200" y="1157108"/>
            <a:ext cx="8229599" cy="3500561"/>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200" b="1" dirty="0">
                <a:solidFill>
                  <a:schemeClr val="accent3"/>
                </a:solidFill>
                <a:latin typeface="Consolas"/>
                <a:ea typeface="Osaka"/>
                <a:cs typeface="Consolas"/>
              </a:rPr>
              <a:t>type family</a:t>
            </a:r>
            <a:r>
              <a:rPr lang="en-US" sz="2200" b="1" dirty="0">
                <a:latin typeface="Consolas"/>
                <a:ea typeface="Osaka"/>
                <a:cs typeface="Consolas"/>
              </a:rPr>
              <a:t> </a:t>
            </a:r>
            <a:r>
              <a:rPr lang="en-US" sz="2200" b="1" dirty="0">
                <a:solidFill>
                  <a:schemeClr val="accent4"/>
                </a:solidFill>
                <a:latin typeface="Consolas"/>
                <a:ea typeface="Osaka"/>
                <a:cs typeface="Consolas"/>
              </a:rPr>
              <a:t>Repeat</a:t>
            </a:r>
            <a:r>
              <a:rPr lang="en-US" sz="2200" b="1" dirty="0">
                <a:latin typeface="Consolas"/>
                <a:ea typeface="Osaka"/>
                <a:cs typeface="Consolas"/>
              </a:rPr>
              <a:t> </a:t>
            </a:r>
            <a:r>
              <a:rPr lang="en-US" sz="2200" b="1" dirty="0" smtClean="0">
                <a:latin typeface="Consolas"/>
                <a:ea typeface="Osaka"/>
                <a:cs typeface="Consolas"/>
              </a:rPr>
              <a:t>(s </a:t>
            </a:r>
            <a:r>
              <a:rPr lang="en-US" sz="2200" b="1" dirty="0">
                <a:latin typeface="Consolas"/>
                <a:ea typeface="Osaka"/>
                <a:cs typeface="Consolas"/>
              </a:rPr>
              <a:t>:: </a:t>
            </a:r>
            <a:r>
              <a:rPr lang="en-US" sz="2200" b="1" dirty="0">
                <a:solidFill>
                  <a:schemeClr val="accent4"/>
                </a:solidFill>
                <a:latin typeface="Consolas"/>
                <a:ea typeface="Osaka"/>
                <a:cs typeface="Consolas"/>
              </a:rPr>
              <a:t>SM</a:t>
            </a:r>
            <a:r>
              <a:rPr lang="en-US" sz="2200" b="1" dirty="0">
                <a:latin typeface="Consolas"/>
                <a:ea typeface="Osaka"/>
                <a:cs typeface="Consolas"/>
              </a:rPr>
              <a:t>) :: </a:t>
            </a:r>
            <a:r>
              <a:rPr lang="en-US" sz="2200" b="1" dirty="0">
                <a:solidFill>
                  <a:schemeClr val="accent4"/>
                </a:solidFill>
                <a:latin typeface="Consolas"/>
                <a:ea typeface="Osaka"/>
                <a:cs typeface="Consolas"/>
              </a:rPr>
              <a:t>SM</a:t>
            </a:r>
            <a:r>
              <a:rPr lang="en-US" sz="2200" b="1" dirty="0">
                <a:latin typeface="Consolas"/>
                <a:ea typeface="Osaka"/>
                <a:cs typeface="Consolas"/>
              </a:rPr>
              <a:t> </a:t>
            </a:r>
            <a:r>
              <a:rPr lang="en-US" sz="2200" b="1" dirty="0">
                <a:solidFill>
                  <a:schemeClr val="accent3"/>
                </a:solidFill>
                <a:latin typeface="Consolas"/>
                <a:ea typeface="Osaka"/>
                <a:cs typeface="Consolas"/>
              </a:rPr>
              <a:t>where   </a:t>
            </a:r>
            <a:endParaRPr lang="en-US" sz="2200" b="1" dirty="0" smtClean="0">
              <a:solidFill>
                <a:schemeClr val="accent3"/>
              </a:solidFill>
              <a:latin typeface="Consolas"/>
              <a:ea typeface="Osaka"/>
              <a:cs typeface="Consolas"/>
            </a:endParaRPr>
          </a:p>
          <a:p>
            <a:pPr>
              <a:buNone/>
            </a:pPr>
            <a:r>
              <a:rPr lang="en-US" sz="2200" b="1" dirty="0">
                <a:latin typeface="Consolas"/>
                <a:ea typeface="Osaka"/>
                <a:cs typeface="Consolas"/>
              </a:rPr>
              <a:t> </a:t>
            </a:r>
            <a:r>
              <a:rPr lang="en-US" sz="2200" b="1" dirty="0" smtClean="0">
                <a:latin typeface="Consolas"/>
                <a:ea typeface="Osaka"/>
                <a:cs typeface="Consolas"/>
              </a:rPr>
              <a:t>  </a:t>
            </a:r>
            <a:r>
              <a:rPr lang="en-US" sz="2200" b="1" dirty="0" smtClean="0">
                <a:solidFill>
                  <a:schemeClr val="accent4"/>
                </a:solidFill>
                <a:latin typeface="Consolas"/>
                <a:ea typeface="Osaka"/>
                <a:cs typeface="Consolas"/>
              </a:rPr>
              <a:t>Repeat</a:t>
            </a:r>
            <a:r>
              <a:rPr lang="en-US" sz="2200" b="1" dirty="0" smtClean="0">
                <a:latin typeface="Consolas"/>
                <a:ea typeface="Osaka"/>
                <a:cs typeface="Consolas"/>
              </a:rPr>
              <a:t> </a:t>
            </a:r>
            <a:r>
              <a:rPr lang="en-US" sz="2200" b="1" dirty="0">
                <a:latin typeface="Consolas"/>
                <a:ea typeface="Osaka"/>
                <a:cs typeface="Consolas"/>
              </a:rPr>
              <a:t>'[] = '[]   </a:t>
            </a:r>
            <a:endParaRPr lang="en-US" sz="2200" b="1" dirty="0" smtClean="0">
              <a:latin typeface="Consolas"/>
              <a:ea typeface="Osaka"/>
              <a:cs typeface="Consolas"/>
            </a:endParaRPr>
          </a:p>
          <a:p>
            <a:pPr>
              <a:buNone/>
            </a:pPr>
            <a:r>
              <a:rPr lang="en-US" sz="2200" b="1" dirty="0">
                <a:latin typeface="Consolas"/>
                <a:ea typeface="Osaka"/>
                <a:cs typeface="Consolas"/>
              </a:rPr>
              <a:t> </a:t>
            </a:r>
            <a:r>
              <a:rPr lang="en-US" sz="2200" b="1" dirty="0" smtClean="0">
                <a:latin typeface="Consolas"/>
                <a:ea typeface="Osaka"/>
                <a:cs typeface="Consolas"/>
              </a:rPr>
              <a:t>  </a:t>
            </a:r>
            <a:r>
              <a:rPr lang="en-US" sz="2200" b="1" dirty="0" smtClean="0">
                <a:solidFill>
                  <a:schemeClr val="accent4"/>
                </a:solidFill>
                <a:latin typeface="Consolas"/>
                <a:ea typeface="Osaka"/>
                <a:cs typeface="Consolas"/>
              </a:rPr>
              <a:t>Repeat</a:t>
            </a:r>
            <a:r>
              <a:rPr lang="en-US" sz="2200" b="1" dirty="0" smtClean="0">
                <a:latin typeface="Consolas"/>
                <a:ea typeface="Osaka"/>
                <a:cs typeface="Consolas"/>
              </a:rPr>
              <a:t> ('(</a:t>
            </a:r>
            <a:r>
              <a:rPr lang="en-US" sz="2200" b="1" dirty="0" err="1">
                <a:latin typeface="Consolas"/>
                <a:ea typeface="Osaka"/>
                <a:cs typeface="Consolas"/>
              </a:rPr>
              <a:t>n,o</a:t>
            </a:r>
            <a:r>
              <a:rPr lang="en-US" sz="2200" b="1" dirty="0">
                <a:latin typeface="Consolas"/>
                <a:ea typeface="Osaka"/>
                <a:cs typeface="Consolas"/>
              </a:rPr>
              <a:t>) </a:t>
            </a:r>
            <a:r>
              <a:rPr lang="en-US" sz="2200" b="1" dirty="0">
                <a:solidFill>
                  <a:schemeClr val="accent4"/>
                </a:solidFill>
                <a:latin typeface="Consolas"/>
                <a:ea typeface="Osaka"/>
                <a:cs typeface="Consolas"/>
              </a:rPr>
              <a:t>:</a:t>
            </a:r>
            <a:r>
              <a:rPr lang="en-US" sz="2200" b="1" dirty="0">
                <a:latin typeface="Consolas"/>
                <a:ea typeface="Osaka"/>
                <a:cs typeface="Consolas"/>
              </a:rPr>
              <a:t> t) = '(n, </a:t>
            </a:r>
            <a:r>
              <a:rPr lang="en-US" sz="2200" b="1" dirty="0">
                <a:solidFill>
                  <a:schemeClr val="accent4"/>
                </a:solidFill>
                <a:latin typeface="Consolas"/>
                <a:ea typeface="Osaka"/>
                <a:cs typeface="Consolas"/>
              </a:rPr>
              <a:t>Many</a:t>
            </a:r>
            <a:r>
              <a:rPr lang="en-US" sz="2200" b="1" dirty="0">
                <a:latin typeface="Consolas"/>
                <a:ea typeface="Osaka"/>
                <a:cs typeface="Consolas"/>
              </a:rPr>
              <a:t>) </a:t>
            </a:r>
            <a:r>
              <a:rPr lang="en-US" sz="2200" b="1" dirty="0">
                <a:solidFill>
                  <a:schemeClr val="accent4"/>
                </a:solidFill>
                <a:latin typeface="Consolas"/>
                <a:ea typeface="Osaka"/>
                <a:cs typeface="Consolas"/>
              </a:rPr>
              <a:t>:</a:t>
            </a:r>
            <a:r>
              <a:rPr lang="en-US" sz="2200" b="1" dirty="0">
                <a:latin typeface="Consolas"/>
                <a:ea typeface="Osaka"/>
                <a:cs typeface="Consolas"/>
              </a:rPr>
              <a:t> </a:t>
            </a:r>
            <a:r>
              <a:rPr lang="en-US" sz="2200" b="1" dirty="0">
                <a:solidFill>
                  <a:schemeClr val="accent4"/>
                </a:solidFill>
                <a:latin typeface="Consolas"/>
                <a:ea typeface="Osaka"/>
                <a:cs typeface="Consolas"/>
              </a:rPr>
              <a:t>Repeat</a:t>
            </a:r>
            <a:r>
              <a:rPr lang="en-US" sz="2200" b="1" dirty="0">
                <a:latin typeface="Consolas"/>
                <a:ea typeface="Osaka"/>
                <a:cs typeface="Consolas"/>
              </a:rPr>
              <a:t> </a:t>
            </a:r>
            <a:r>
              <a:rPr lang="en-US" sz="2200" b="1" dirty="0" smtClean="0">
                <a:latin typeface="Consolas"/>
                <a:ea typeface="Osaka"/>
                <a:cs typeface="Consolas"/>
              </a:rPr>
              <a:t>t</a:t>
            </a:r>
            <a:endParaRPr lang="en-US" sz="2200" b="1" dirty="0">
              <a:latin typeface="Consolas"/>
              <a:ea typeface="Osaka"/>
              <a:cs typeface="Consolas"/>
            </a:endParaRPr>
          </a:p>
          <a:p>
            <a:pPr>
              <a:buNone/>
            </a:pPr>
            <a:endParaRPr lang="en-US" sz="2200" b="1" dirty="0" smtClean="0">
              <a:latin typeface="Consolas"/>
              <a:ea typeface="Osaka"/>
              <a:cs typeface="Consolas"/>
            </a:endParaRPr>
          </a:p>
          <a:p>
            <a:pPr>
              <a:buNone/>
            </a:pPr>
            <a:r>
              <a:rPr lang="en-US" sz="2200" b="1" dirty="0" err="1" smtClean="0">
                <a:latin typeface="Consolas"/>
                <a:ea typeface="Osaka"/>
                <a:cs typeface="Consolas"/>
              </a:rPr>
              <a:t>rstar</a:t>
            </a:r>
            <a:r>
              <a:rPr lang="en-US" sz="2200" b="1" dirty="0" smtClean="0">
                <a:latin typeface="Consolas"/>
                <a:ea typeface="Osaka"/>
                <a:cs typeface="Consolas"/>
              </a:rPr>
              <a:t> </a:t>
            </a:r>
            <a:r>
              <a:rPr lang="en-US" sz="2200" b="1" dirty="0">
                <a:latin typeface="Consolas"/>
                <a:ea typeface="Osaka"/>
                <a:cs typeface="Consolas"/>
              </a:rPr>
              <a:t>:: </a:t>
            </a:r>
            <a:r>
              <a:rPr lang="en-US" sz="2200" b="1" dirty="0" smtClean="0">
                <a:latin typeface="Consolas"/>
                <a:ea typeface="Osaka"/>
                <a:cs typeface="Consolas"/>
              </a:rPr>
              <a:t>R </a:t>
            </a:r>
            <a:r>
              <a:rPr lang="en-US" sz="2200" b="1" dirty="0">
                <a:latin typeface="Consolas"/>
                <a:ea typeface="Osaka"/>
                <a:cs typeface="Consolas"/>
              </a:rPr>
              <a:t>s -&gt; R (</a:t>
            </a:r>
            <a:r>
              <a:rPr lang="en-US" sz="2200" b="1" dirty="0">
                <a:solidFill>
                  <a:schemeClr val="accent4"/>
                </a:solidFill>
                <a:latin typeface="Consolas"/>
                <a:ea typeface="Osaka"/>
                <a:cs typeface="Consolas"/>
              </a:rPr>
              <a:t>Repeat</a:t>
            </a:r>
            <a:r>
              <a:rPr lang="en-US" sz="2200" b="1" dirty="0">
                <a:latin typeface="Consolas"/>
                <a:ea typeface="Osaka"/>
                <a:cs typeface="Consolas"/>
              </a:rPr>
              <a:t> s</a:t>
            </a:r>
            <a:r>
              <a:rPr lang="en-US" sz="2200" b="1" dirty="0" smtClean="0">
                <a:latin typeface="Consolas"/>
                <a:ea typeface="Osaka"/>
                <a:cs typeface="Consolas"/>
              </a:rPr>
              <a:t>)</a:t>
            </a:r>
          </a:p>
          <a:p>
            <a:pPr>
              <a:buNone/>
            </a:pPr>
            <a:r>
              <a:rPr lang="en-US" sz="2200" b="1" dirty="0" err="1">
                <a:latin typeface="Consolas"/>
                <a:ea typeface="Osaka"/>
                <a:cs typeface="Consolas"/>
              </a:rPr>
              <a:t>rstar</a:t>
            </a:r>
            <a:r>
              <a:rPr lang="en-US" sz="2200" b="1" dirty="0">
                <a:latin typeface="Consolas"/>
                <a:ea typeface="Osaka"/>
                <a:cs typeface="Consolas"/>
              </a:rPr>
              <a:t> </a:t>
            </a:r>
            <a:r>
              <a:rPr lang="en-US" sz="2200" b="1" dirty="0" err="1">
                <a:solidFill>
                  <a:schemeClr val="accent4"/>
                </a:solidFill>
                <a:latin typeface="Consolas"/>
                <a:ea typeface="Osaka"/>
                <a:cs typeface="Consolas"/>
              </a:rPr>
              <a:t>Rempty</a:t>
            </a:r>
            <a:r>
              <a:rPr lang="en-US" sz="2200" b="1" dirty="0">
                <a:latin typeface="Consolas"/>
                <a:ea typeface="Osaka"/>
                <a:cs typeface="Consolas"/>
              </a:rPr>
              <a:t>    = </a:t>
            </a:r>
            <a:r>
              <a:rPr lang="en-US" sz="2200" b="1" dirty="0" err="1" smtClean="0">
                <a:solidFill>
                  <a:schemeClr val="accent4"/>
                </a:solidFill>
                <a:latin typeface="Consolas"/>
                <a:ea typeface="Osaka"/>
                <a:cs typeface="Consolas"/>
              </a:rPr>
              <a:t>Rempty</a:t>
            </a:r>
            <a:r>
              <a:rPr lang="en-US" sz="2200" b="1" dirty="0" smtClean="0">
                <a:latin typeface="Consolas"/>
                <a:ea typeface="Osaka"/>
                <a:cs typeface="Consolas"/>
              </a:rPr>
              <a:t>   </a:t>
            </a:r>
            <a:r>
              <a:rPr lang="en-US" sz="2200" b="1" dirty="0" smtClean="0">
                <a:solidFill>
                  <a:schemeClr val="accent1"/>
                </a:solidFill>
                <a:latin typeface="Consolas"/>
                <a:ea typeface="Osaka"/>
                <a:cs typeface="Consolas"/>
              </a:rPr>
              <a:t>-- </a:t>
            </a:r>
            <a:r>
              <a:rPr lang="en-US" sz="2200" b="1" dirty="0" smtClean="0">
                <a:solidFill>
                  <a:schemeClr val="accent1"/>
                </a:solidFill>
                <a:latin typeface="Consolas"/>
                <a:ea typeface="Osaka"/>
                <a:cs typeface="Consolas"/>
              </a:rPr>
              <a:t>need: Repeat '[] ~ '[]</a:t>
            </a:r>
          </a:p>
          <a:p>
            <a:pPr>
              <a:buNone/>
            </a:pPr>
            <a:r>
              <a:rPr lang="en-US" sz="2200" b="1" dirty="0" err="1" smtClean="0">
                <a:latin typeface="Consolas"/>
                <a:ea typeface="Osaka"/>
                <a:cs typeface="Consolas"/>
              </a:rPr>
              <a:t>rstar</a:t>
            </a:r>
            <a:r>
              <a:rPr lang="en-US" sz="2200" b="1" dirty="0" smtClean="0">
                <a:latin typeface="Consolas"/>
                <a:ea typeface="Osaka"/>
                <a:cs typeface="Consolas"/>
              </a:rPr>
              <a:t> </a:t>
            </a:r>
            <a:r>
              <a:rPr lang="en-US" sz="2200" b="1" dirty="0">
                <a:latin typeface="Consolas"/>
                <a:ea typeface="Osaka"/>
                <a:cs typeface="Consolas"/>
              </a:rPr>
              <a:t>(</a:t>
            </a:r>
            <a:r>
              <a:rPr lang="en-US" sz="2200" b="1" dirty="0" err="1">
                <a:solidFill>
                  <a:schemeClr val="accent4"/>
                </a:solidFill>
                <a:latin typeface="Consolas"/>
                <a:ea typeface="Osaka"/>
                <a:cs typeface="Consolas"/>
              </a:rPr>
              <a:t>Rstar</a:t>
            </a:r>
            <a:r>
              <a:rPr lang="en-US" sz="2200" b="1" dirty="0">
                <a:solidFill>
                  <a:schemeClr val="accent4"/>
                </a:solidFill>
                <a:latin typeface="Consolas"/>
                <a:ea typeface="Osaka"/>
                <a:cs typeface="Consolas"/>
              </a:rPr>
              <a:t> </a:t>
            </a:r>
            <a:r>
              <a:rPr lang="en-US" sz="2200" b="1" dirty="0" smtClean="0">
                <a:latin typeface="Consolas"/>
                <a:ea typeface="Osaka"/>
                <a:cs typeface="Consolas"/>
              </a:rPr>
              <a:t>r) </a:t>
            </a:r>
            <a:r>
              <a:rPr lang="en-US" sz="2200" b="1" dirty="0">
                <a:latin typeface="Consolas"/>
                <a:ea typeface="Osaka"/>
                <a:cs typeface="Consolas"/>
              </a:rPr>
              <a:t>= </a:t>
            </a:r>
            <a:r>
              <a:rPr lang="en-US" sz="2200" b="1" dirty="0" err="1">
                <a:solidFill>
                  <a:schemeClr val="accent4"/>
                </a:solidFill>
                <a:latin typeface="Consolas"/>
                <a:ea typeface="Osaka"/>
                <a:cs typeface="Consolas"/>
              </a:rPr>
              <a:t>Rstar</a:t>
            </a:r>
            <a:r>
              <a:rPr lang="en-US" sz="2200" b="1" dirty="0">
                <a:solidFill>
                  <a:schemeClr val="accent4"/>
                </a:solidFill>
                <a:latin typeface="Consolas"/>
                <a:ea typeface="Osaka"/>
                <a:cs typeface="Consolas"/>
              </a:rPr>
              <a:t> </a:t>
            </a:r>
            <a:r>
              <a:rPr lang="en-US" sz="2200" b="1" dirty="0" smtClean="0">
                <a:latin typeface="Consolas"/>
                <a:ea typeface="Osaka"/>
                <a:cs typeface="Consolas"/>
              </a:rPr>
              <a:t>r</a:t>
            </a:r>
            <a:endParaRPr lang="en-US" sz="2200" b="1" dirty="0" smtClean="0">
              <a:solidFill>
                <a:srgbClr val="FF0000"/>
              </a:solidFill>
              <a:latin typeface="Consolas"/>
              <a:ea typeface="Osaka"/>
              <a:cs typeface="Consolas"/>
            </a:endParaRPr>
          </a:p>
          <a:p>
            <a:pPr>
              <a:buNone/>
            </a:pPr>
            <a:r>
              <a:rPr lang="en-US" sz="2200" b="1" dirty="0" err="1" smtClean="0">
                <a:latin typeface="Consolas"/>
                <a:ea typeface="Osaka"/>
                <a:cs typeface="Consolas"/>
              </a:rPr>
              <a:t>rstar</a:t>
            </a:r>
            <a:r>
              <a:rPr lang="en-US" sz="2200" b="1" dirty="0" smtClean="0">
                <a:latin typeface="Consolas"/>
                <a:ea typeface="Osaka"/>
                <a:cs typeface="Consolas"/>
              </a:rPr>
              <a:t> r         </a:t>
            </a:r>
            <a:r>
              <a:rPr lang="en-US" sz="2200" b="1" dirty="0">
                <a:latin typeface="Consolas"/>
                <a:ea typeface="Osaka"/>
                <a:cs typeface="Consolas"/>
              </a:rPr>
              <a:t>= </a:t>
            </a:r>
            <a:r>
              <a:rPr lang="en-US" sz="2200" b="1" dirty="0" err="1">
                <a:solidFill>
                  <a:schemeClr val="accent4"/>
                </a:solidFill>
                <a:latin typeface="Consolas"/>
                <a:ea typeface="Osaka"/>
                <a:cs typeface="Consolas"/>
              </a:rPr>
              <a:t>Rstar</a:t>
            </a:r>
            <a:r>
              <a:rPr lang="en-US" sz="2200" b="1" dirty="0">
                <a:solidFill>
                  <a:schemeClr val="accent4"/>
                </a:solidFill>
                <a:latin typeface="Consolas"/>
                <a:ea typeface="Osaka"/>
                <a:cs typeface="Consolas"/>
              </a:rPr>
              <a:t> </a:t>
            </a:r>
            <a:r>
              <a:rPr lang="en-US" sz="2200" b="1" dirty="0" smtClean="0">
                <a:latin typeface="Consolas"/>
                <a:ea typeface="Osaka"/>
                <a:cs typeface="Consolas"/>
              </a:rPr>
              <a:t>r</a:t>
            </a:r>
          </a:p>
        </p:txBody>
      </p:sp>
      <p:sp>
        <p:nvSpPr>
          <p:cNvPr id="4" name="TextBox 3"/>
          <p:cNvSpPr txBox="1"/>
          <p:nvPr/>
        </p:nvSpPr>
        <p:spPr>
          <a:xfrm>
            <a:off x="919965" y="4657669"/>
            <a:ext cx="6856364" cy="769441"/>
          </a:xfrm>
          <a:prstGeom prst="rect">
            <a:avLst/>
          </a:prstGeom>
          <a:noFill/>
        </p:spPr>
        <p:txBody>
          <a:bodyPr wrap="none" rtlCol="0">
            <a:spAutoFit/>
          </a:bodyPr>
          <a:lstStyle/>
          <a:p>
            <a:r>
              <a:rPr lang="en-US" sz="2000" dirty="0" smtClean="0">
                <a:latin typeface="Consolas" charset="0"/>
                <a:ea typeface="Consolas" charset="0"/>
                <a:cs typeface="Consolas" charset="0"/>
              </a:rPr>
              <a:t> </a:t>
            </a:r>
            <a:r>
              <a:rPr lang="en-US" sz="2000" dirty="0">
                <a:latin typeface="Consolas" charset="0"/>
                <a:ea typeface="Consolas" charset="0"/>
                <a:cs typeface="Consolas" charset="0"/>
              </a:rPr>
              <a:t>• </a:t>
            </a:r>
            <a:r>
              <a:rPr lang="en-US" sz="2200" b="1" dirty="0">
                <a:solidFill>
                  <a:srgbClr val="FF0000"/>
                </a:solidFill>
                <a:latin typeface="Consolas" charset="0"/>
                <a:ea typeface="Consolas" charset="0"/>
                <a:cs typeface="Consolas" charset="0"/>
              </a:rPr>
              <a:t>Could not deduce: Repeat s ~ s      </a:t>
            </a:r>
            <a:endParaRPr lang="en-US" sz="2200" b="1" dirty="0" smtClean="0">
              <a:solidFill>
                <a:srgbClr val="FF0000"/>
              </a:solidFill>
              <a:latin typeface="Consolas" charset="0"/>
              <a:ea typeface="Consolas" charset="0"/>
              <a:cs typeface="Consolas" charset="0"/>
            </a:endParaRPr>
          </a:p>
          <a:p>
            <a:r>
              <a:rPr lang="en-US" sz="2200" b="1" dirty="0">
                <a:solidFill>
                  <a:srgbClr val="FF0000"/>
                </a:solidFill>
                <a:latin typeface="Consolas" charset="0"/>
                <a:ea typeface="Consolas" charset="0"/>
                <a:cs typeface="Consolas" charset="0"/>
              </a:rPr>
              <a:t> </a:t>
            </a:r>
            <a:r>
              <a:rPr lang="en-US" sz="2200" b="1" dirty="0" smtClean="0">
                <a:solidFill>
                  <a:srgbClr val="FF0000"/>
                </a:solidFill>
                <a:latin typeface="Consolas" charset="0"/>
                <a:ea typeface="Consolas" charset="0"/>
                <a:cs typeface="Consolas" charset="0"/>
              </a:rPr>
              <a:t>   from </a:t>
            </a:r>
            <a:r>
              <a:rPr lang="en-US" sz="2200" b="1" dirty="0">
                <a:solidFill>
                  <a:srgbClr val="FF0000"/>
                </a:solidFill>
                <a:latin typeface="Consolas" charset="0"/>
                <a:ea typeface="Consolas" charset="0"/>
                <a:cs typeface="Consolas" charset="0"/>
              </a:rPr>
              <a:t>the context: s ~ Repeat s1   </a:t>
            </a:r>
            <a:r>
              <a:rPr lang="en-US" sz="2200" dirty="0">
                <a:solidFill>
                  <a:srgbClr val="FF0000"/>
                </a:solidFill>
                <a:latin typeface="Consolas" charset="0"/>
                <a:ea typeface="Consolas" charset="0"/>
                <a:cs typeface="Consolas" charset="0"/>
              </a:rPr>
              <a:t>    </a:t>
            </a:r>
            <a:r>
              <a:rPr lang="en-US" sz="2000" dirty="0">
                <a:solidFill>
                  <a:srgbClr val="FF0000"/>
                </a:solidFill>
                <a:latin typeface="Consolas" charset="0"/>
                <a:ea typeface="Consolas" charset="0"/>
                <a:cs typeface="Consolas" charset="0"/>
              </a:rPr>
              <a:t> </a:t>
            </a:r>
            <a:endParaRPr lang="en-US" sz="2000" dirty="0" smtClean="0">
              <a:solidFill>
                <a:srgbClr val="FF0000"/>
              </a:solidFill>
              <a:latin typeface="Consolas" charset="0"/>
              <a:ea typeface="Consolas" charset="0"/>
              <a:cs typeface="Consolas" charset="0"/>
            </a:endParaRPr>
          </a:p>
        </p:txBody>
      </p:sp>
      <p:sp>
        <p:nvSpPr>
          <p:cNvPr id="5" name="TextBox 4"/>
          <p:cNvSpPr txBox="1"/>
          <p:nvPr/>
        </p:nvSpPr>
        <p:spPr>
          <a:xfrm>
            <a:off x="757896" y="5604656"/>
            <a:ext cx="6356227" cy="954107"/>
          </a:xfrm>
          <a:prstGeom prst="rect">
            <a:avLst/>
          </a:prstGeom>
          <a:noFill/>
        </p:spPr>
        <p:txBody>
          <a:bodyPr wrap="none" rtlCol="0">
            <a:spAutoFit/>
          </a:bodyPr>
          <a:lstStyle/>
          <a:p>
            <a:r>
              <a:rPr lang="en-US" sz="2800" dirty="0" smtClean="0">
                <a:latin typeface="Tw Cen MT" charset="0"/>
                <a:ea typeface="Tw Cen MT" charset="0"/>
                <a:cs typeface="Tw Cen MT" charset="0"/>
              </a:rPr>
              <a:t>Need:  </a:t>
            </a:r>
            <a:r>
              <a:rPr lang="en-US" sz="2400" dirty="0" smtClean="0">
                <a:latin typeface="Consolas" charset="0"/>
                <a:ea typeface="Consolas" charset="0"/>
                <a:cs typeface="Consolas" charset="0"/>
              </a:rPr>
              <a:t>Repeat (Repeat s1) ~ Repeat s1</a:t>
            </a:r>
            <a:endParaRPr lang="en-US" sz="2800" dirty="0" smtClean="0">
              <a:latin typeface="Consolas" charset="0"/>
              <a:ea typeface="Consolas" charset="0"/>
              <a:cs typeface="Consolas" charset="0"/>
            </a:endParaRPr>
          </a:p>
          <a:p>
            <a:r>
              <a:rPr lang="en-US" sz="2800" dirty="0" smtClean="0">
                <a:latin typeface="Tw Cen MT" charset="0"/>
                <a:ea typeface="Tw Cen MT" charset="0"/>
                <a:cs typeface="Tw Cen MT" charset="0"/>
              </a:rPr>
              <a:t>Not true by </a:t>
            </a:r>
            <a:r>
              <a:rPr lang="en-US" sz="2800" dirty="0" smtClean="0">
                <a:latin typeface="Tw Cen MT" charset="0"/>
                <a:ea typeface="Tw Cen MT" charset="0"/>
                <a:cs typeface="Tw Cen MT" charset="0"/>
              </a:rPr>
              <a:t>definition.  But </a:t>
            </a:r>
            <a:r>
              <a:rPr lang="en-US" sz="2800" dirty="0" smtClean="0">
                <a:latin typeface="Tw Cen MT" charset="0"/>
                <a:ea typeface="Tw Cen MT" charset="0"/>
                <a:cs typeface="Tw Cen MT" charset="0"/>
              </a:rPr>
              <a:t>provable!</a:t>
            </a:r>
            <a:endParaRPr lang="en-US" sz="2800" dirty="0">
              <a:latin typeface="Tw Cen MT" charset="0"/>
              <a:ea typeface="Tw Cen MT" charset="0"/>
              <a:cs typeface="Tw Cen MT" charset="0"/>
            </a:endParaRPr>
          </a:p>
        </p:txBody>
      </p:sp>
      <p:sp>
        <p:nvSpPr>
          <p:cNvPr id="7" name="TextBox 6"/>
          <p:cNvSpPr txBox="1"/>
          <p:nvPr/>
        </p:nvSpPr>
        <p:spPr>
          <a:xfrm>
            <a:off x="4639233" y="3701560"/>
            <a:ext cx="1428596" cy="430887"/>
          </a:xfrm>
          <a:prstGeom prst="rect">
            <a:avLst/>
          </a:prstGeom>
          <a:noFill/>
        </p:spPr>
        <p:txBody>
          <a:bodyPr wrap="none" rtlCol="0">
            <a:spAutoFit/>
          </a:bodyPr>
          <a:lstStyle/>
          <a:p>
            <a:r>
              <a:rPr lang="en-US" sz="2200" b="1" dirty="0">
                <a:solidFill>
                  <a:srgbClr val="FF0000"/>
                </a:solidFill>
                <a:latin typeface="Consolas"/>
                <a:ea typeface="Osaka"/>
                <a:cs typeface="Consolas"/>
              </a:rPr>
              <a:t>-- oops!</a:t>
            </a:r>
            <a:endParaRPr lang="en-US" sz="2200" dirty="0"/>
          </a:p>
        </p:txBody>
      </p:sp>
    </p:spTree>
    <p:extLst>
      <p:ext uri="{BB962C8B-B14F-4D97-AF65-F5344CB8AC3E}">
        <p14:creationId xmlns:p14="http://schemas.microsoft.com/office/powerpoint/2010/main" val="1762853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Haskell</a:t>
            </a:r>
            <a:endParaRPr lang="en-US" dirty="0"/>
          </a:p>
        </p:txBody>
      </p:sp>
      <p:sp>
        <p:nvSpPr>
          <p:cNvPr id="3" name="Content Placeholder 2"/>
          <p:cNvSpPr>
            <a:spLocks noGrp="1"/>
          </p:cNvSpPr>
          <p:nvPr>
            <p:ph idx="1"/>
          </p:nvPr>
        </p:nvSpPr>
        <p:spPr/>
        <p:txBody>
          <a:bodyPr/>
          <a:lstStyle/>
          <a:p>
            <a:pPr marL="0" indent="0">
              <a:buNone/>
            </a:pPr>
            <a:r>
              <a:rPr lang="en-US" dirty="0" smtClean="0"/>
              <a:t>A set of compiler extensions for the GHC compiler that provides the ability to program as if the language had dependent types</a:t>
            </a:r>
          </a:p>
          <a:p>
            <a:endParaRPr lang="en-US" dirty="0"/>
          </a:p>
          <a:p>
            <a:endParaRPr lang="en-US" dirty="0"/>
          </a:p>
        </p:txBody>
      </p:sp>
      <p:sp>
        <p:nvSpPr>
          <p:cNvPr id="5" name="Rectangle 4"/>
          <p:cNvSpPr/>
          <p:nvPr/>
        </p:nvSpPr>
        <p:spPr>
          <a:xfrm>
            <a:off x="790833" y="2680115"/>
            <a:ext cx="7724517" cy="2554545"/>
          </a:xfrm>
          <a:prstGeom prst="rect">
            <a:avLst/>
          </a:prstGeom>
        </p:spPr>
        <p:txBody>
          <a:bodyPr wrap="square">
            <a:spAutoFit/>
          </a:bodyPr>
          <a:lstStyle/>
          <a:p>
            <a:r>
              <a:rPr lang="en-US" sz="2000" b="1" dirty="0">
                <a:solidFill>
                  <a:schemeClr val="accent4"/>
                </a:solidFill>
                <a:latin typeface="Consolas" charset="0"/>
                <a:ea typeface="Consolas" charset="0"/>
                <a:cs typeface="Consolas" charset="0"/>
              </a:rPr>
              <a:t>{-# LANGUAGE </a:t>
            </a:r>
            <a:r>
              <a:rPr lang="en-US" sz="2000" b="1" dirty="0" err="1" smtClean="0">
                <a:solidFill>
                  <a:schemeClr val="accent5"/>
                </a:solidFill>
                <a:latin typeface="Consolas" charset="0"/>
                <a:ea typeface="Consolas" charset="0"/>
                <a:cs typeface="Consolas" charset="0"/>
              </a:rPr>
              <a:t>DataKinds</a:t>
            </a:r>
            <a:r>
              <a:rPr lang="en-US" sz="2000" b="1" dirty="0">
                <a:solidFill>
                  <a:schemeClr val="accent4"/>
                </a:solidFill>
                <a:latin typeface="Consolas" charset="0"/>
                <a:ea typeface="Consolas" charset="0"/>
                <a:cs typeface="Consolas" charset="0"/>
              </a:rPr>
              <a:t>, </a:t>
            </a:r>
            <a:r>
              <a:rPr lang="en-US" sz="2000" b="1" dirty="0" err="1" smtClean="0">
                <a:solidFill>
                  <a:schemeClr val="accent5"/>
                </a:solidFill>
                <a:latin typeface="Consolas" charset="0"/>
                <a:ea typeface="Consolas" charset="0"/>
                <a:cs typeface="Consolas" charset="0"/>
              </a:rPr>
              <a:t>TypeFamilies</a:t>
            </a:r>
            <a:r>
              <a:rPr lang="en-US" sz="2000" b="1" dirty="0">
                <a:solidFill>
                  <a:schemeClr val="accent4"/>
                </a:solidFill>
                <a:latin typeface="Consolas" charset="0"/>
                <a:ea typeface="Consolas" charset="0"/>
                <a:cs typeface="Consolas" charset="0"/>
              </a:rPr>
              <a:t>, </a:t>
            </a:r>
            <a:r>
              <a:rPr lang="en-US" sz="2000" b="1" dirty="0" err="1" smtClean="0">
                <a:solidFill>
                  <a:schemeClr val="accent5"/>
                </a:solidFill>
                <a:latin typeface="Consolas" charset="0"/>
                <a:ea typeface="Consolas" charset="0"/>
                <a:cs typeface="Consolas" charset="0"/>
              </a:rPr>
              <a:t>PolyKinds</a:t>
            </a:r>
            <a:r>
              <a:rPr lang="en-US" sz="2000" b="1" dirty="0">
                <a:solidFill>
                  <a:schemeClr val="accent4"/>
                </a:solidFill>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TypeInType</a:t>
            </a:r>
            <a:r>
              <a:rPr lang="en-US" sz="2000" b="1" dirty="0">
                <a:solidFill>
                  <a:schemeClr val="accent4"/>
                </a:solidFill>
                <a:latin typeface="Consolas" charset="0"/>
                <a:ea typeface="Consolas" charset="0"/>
                <a:cs typeface="Consolas" charset="0"/>
              </a:rPr>
              <a:t>, </a:t>
            </a:r>
            <a:r>
              <a:rPr lang="en-US" sz="2000" b="1" dirty="0" smtClean="0">
                <a:solidFill>
                  <a:schemeClr val="accent5"/>
                </a:solidFill>
                <a:latin typeface="Consolas" charset="0"/>
                <a:ea typeface="Consolas" charset="0"/>
                <a:cs typeface="Consolas" charset="0"/>
              </a:rPr>
              <a:t>GADTs</a:t>
            </a:r>
            <a:r>
              <a:rPr lang="en-US" sz="2000" b="1" dirty="0">
                <a:solidFill>
                  <a:schemeClr val="accent4"/>
                </a:solidFill>
                <a:latin typeface="Consolas" charset="0"/>
                <a:ea typeface="Consolas" charset="0"/>
                <a:cs typeface="Consolas" charset="0"/>
              </a:rPr>
              <a:t>, </a:t>
            </a:r>
            <a:r>
              <a:rPr lang="en-US" sz="2000" b="1" dirty="0" err="1" smtClean="0">
                <a:solidFill>
                  <a:schemeClr val="accent5"/>
                </a:solidFill>
                <a:latin typeface="Consolas" charset="0"/>
                <a:ea typeface="Consolas" charset="0"/>
                <a:cs typeface="Consolas" charset="0"/>
              </a:rPr>
              <a:t>RankNTypes</a:t>
            </a:r>
            <a:r>
              <a:rPr lang="en-US" sz="2000" b="1" dirty="0" smtClean="0">
                <a:solidFill>
                  <a:schemeClr val="accent4"/>
                </a:solidFill>
                <a:latin typeface="Consolas" charset="0"/>
                <a:ea typeface="Consolas" charset="0"/>
                <a:cs typeface="Consolas" charset="0"/>
              </a:rPr>
              <a:t>, </a:t>
            </a:r>
            <a:r>
              <a:rPr lang="en-US" sz="2000" b="1" dirty="0" err="1" smtClean="0">
                <a:solidFill>
                  <a:schemeClr val="accent5"/>
                </a:solidFill>
                <a:latin typeface="Consolas" charset="0"/>
                <a:ea typeface="Consolas" charset="0"/>
                <a:cs typeface="Consolas" charset="0"/>
              </a:rPr>
              <a:t>ScopedTypeVariables</a:t>
            </a:r>
            <a:r>
              <a:rPr lang="en-US" sz="2000" b="1" dirty="0">
                <a:solidFill>
                  <a:schemeClr val="accent4"/>
                </a:solidFill>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TypeApplications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TemplateHaskell</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UndecidableInstances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InstanceSigs</a:t>
            </a:r>
            <a:r>
              <a:rPr lang="en-US" sz="2000" b="1" dirty="0" smtClean="0">
                <a:solidFill>
                  <a:schemeClr val="accent4"/>
                </a:solidFill>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TypeSynonymInstances</a:t>
            </a:r>
            <a:r>
              <a:rPr lang="en-US" sz="2000" b="1" dirty="0">
                <a:solidFill>
                  <a:schemeClr val="accent4"/>
                </a:solidFill>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TypeOperators</a:t>
            </a:r>
            <a:r>
              <a:rPr lang="en-US" sz="2000" b="1" dirty="0">
                <a:solidFill>
                  <a:schemeClr val="accent4"/>
                </a:solidFill>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KindSignatures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MultiParamTypeClasses</a:t>
            </a:r>
            <a:r>
              <a:rPr lang="en-US" sz="2000" b="1" dirty="0" smtClean="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FunctionalDependencies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TypeFamilyDependencies</a:t>
            </a:r>
            <a:r>
              <a:rPr lang="en-US" sz="2000" b="1" dirty="0" smtClean="0">
                <a:solidFill>
                  <a:schemeClr val="accent4"/>
                </a:solidFill>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AllowAmbiguousTypes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FlexibleContexts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FlexibleInstances</a:t>
            </a:r>
            <a:r>
              <a:rPr lang="en-US" sz="2000" b="1" dirty="0" smtClean="0">
                <a:solidFill>
                  <a:schemeClr val="accent4"/>
                </a:solidFill>
                <a:latin typeface="Consolas" charset="0"/>
                <a:ea typeface="Consolas" charset="0"/>
                <a:cs typeface="Consolas" charset="0"/>
              </a:rPr>
              <a:t> #-}</a:t>
            </a:r>
            <a:endParaRPr lang="en-US" sz="2000" b="1" dirty="0">
              <a:solidFill>
                <a:schemeClr val="accent4"/>
              </a:solidFill>
              <a:latin typeface="Consolas" charset="0"/>
              <a:ea typeface="Consolas" charset="0"/>
              <a:cs typeface="Consolas" charset="0"/>
            </a:endParaRPr>
          </a:p>
        </p:txBody>
      </p:sp>
    </p:spTree>
    <p:extLst>
      <p:ext uri="{BB962C8B-B14F-4D97-AF65-F5344CB8AC3E}">
        <p14:creationId xmlns:p14="http://schemas.microsoft.com/office/powerpoint/2010/main" val="6183156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Equality constraints to the rescue</a:t>
            </a:r>
            <a:endParaRPr lang="en-US" dirty="0"/>
          </a:p>
        </p:txBody>
      </p:sp>
      <p:sp>
        <p:nvSpPr>
          <p:cNvPr id="3" name="Content Placeholder 2"/>
          <p:cNvSpPr>
            <a:spLocks noGrp="1"/>
          </p:cNvSpPr>
          <p:nvPr>
            <p:ph idx="1"/>
          </p:nvPr>
        </p:nvSpPr>
        <p:spPr>
          <a:xfrm>
            <a:off x="628650" y="1175656"/>
            <a:ext cx="7886700" cy="5239211"/>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2000" b="1" dirty="0">
                <a:solidFill>
                  <a:schemeClr val="accent3"/>
                </a:solidFill>
                <a:latin typeface="Consolas"/>
                <a:ea typeface="Osaka"/>
                <a:cs typeface="Consolas"/>
              </a:rPr>
              <a:t>class</a:t>
            </a:r>
            <a:r>
              <a:rPr lang="en-US" sz="2000" b="1" dirty="0">
                <a:latin typeface="Consolas"/>
                <a:ea typeface="Osaka"/>
                <a:cs typeface="Consolas"/>
              </a:rPr>
              <a:t> </a:t>
            </a:r>
            <a:r>
              <a:rPr lang="en-US" sz="2000" b="1" dirty="0" smtClean="0">
                <a:latin typeface="Consolas"/>
                <a:ea typeface="Osaka"/>
                <a:cs typeface="Consolas"/>
              </a:rPr>
              <a:t>(</a:t>
            </a:r>
            <a:r>
              <a:rPr lang="en-US" sz="2000" b="1" dirty="0" smtClean="0">
                <a:solidFill>
                  <a:schemeClr val="accent4"/>
                </a:solidFill>
                <a:latin typeface="Consolas" charset="0"/>
                <a:ea typeface="Consolas" charset="0"/>
                <a:cs typeface="Consolas" charset="0"/>
              </a:rPr>
              <a:t>Repeat</a:t>
            </a:r>
            <a:r>
              <a:rPr lang="en-US" sz="2000" b="1" dirty="0" smtClean="0">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Repeat</a:t>
            </a:r>
            <a:r>
              <a:rPr lang="en-US" sz="2000" b="1" dirty="0" smtClean="0">
                <a:latin typeface="Consolas" charset="0"/>
                <a:ea typeface="Consolas" charset="0"/>
                <a:cs typeface="Consolas" charset="0"/>
              </a:rPr>
              <a:t> s) ~ </a:t>
            </a:r>
            <a:r>
              <a:rPr lang="en-US" sz="2000" b="1" dirty="0" smtClean="0">
                <a:solidFill>
                  <a:schemeClr val="accent4"/>
                </a:solidFill>
                <a:latin typeface="Consolas" charset="0"/>
                <a:ea typeface="Consolas" charset="0"/>
                <a:cs typeface="Consolas" charset="0"/>
              </a:rPr>
              <a:t>Repeat</a:t>
            </a:r>
            <a:r>
              <a:rPr lang="en-US" sz="2000" b="1" dirty="0" smtClean="0">
                <a:latin typeface="Consolas" charset="0"/>
                <a:ea typeface="Consolas" charset="0"/>
                <a:cs typeface="Consolas" charset="0"/>
              </a:rPr>
              <a:t> s)</a:t>
            </a:r>
            <a:r>
              <a:rPr lang="en-US" sz="2000" b="1" dirty="0" smtClean="0">
                <a:latin typeface="Consolas"/>
                <a:ea typeface="Osaka"/>
                <a:cs typeface="Consolas"/>
              </a:rPr>
              <a:t> </a:t>
            </a:r>
            <a:r>
              <a:rPr lang="en-US" sz="2000" b="1" dirty="0">
                <a:latin typeface="Consolas"/>
                <a:ea typeface="Osaka"/>
                <a:cs typeface="Consolas"/>
              </a:rPr>
              <a:t>=&gt;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(s </a:t>
            </a:r>
            <a:r>
              <a:rPr lang="en-US" sz="2000" b="1" dirty="0">
                <a:latin typeface="Consolas"/>
                <a:ea typeface="Osaka"/>
                <a:cs typeface="Consolas"/>
              </a:rPr>
              <a:t>:: </a:t>
            </a:r>
            <a:r>
              <a:rPr lang="en-US" sz="2000" b="1" dirty="0" smtClean="0">
                <a:solidFill>
                  <a:schemeClr val="accent4"/>
                </a:solidFill>
                <a:latin typeface="Consolas"/>
                <a:ea typeface="Osaka"/>
                <a:cs typeface="Consolas"/>
              </a:rPr>
              <a:t>SM</a:t>
            </a:r>
            <a:r>
              <a:rPr lang="en-US" sz="2000" b="1" dirty="0" smtClean="0">
                <a:latin typeface="Consolas"/>
                <a:ea typeface="Osaka"/>
                <a:cs typeface="Consolas"/>
              </a:rPr>
              <a:t>)</a:t>
            </a:r>
            <a:endParaRPr lang="en-US" sz="2000" b="1" dirty="0" smtClean="0">
              <a:latin typeface="Consolas"/>
              <a:ea typeface="Osaka"/>
              <a:cs typeface="Consolas"/>
            </a:endParaRP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    </a:t>
            </a:r>
            <a:r>
              <a:rPr lang="en-US" sz="2000" b="1" dirty="0" smtClean="0">
                <a:solidFill>
                  <a:schemeClr val="accent1"/>
                </a:solidFill>
                <a:latin typeface="Consolas"/>
                <a:ea typeface="Osaka"/>
                <a:cs typeface="Consolas"/>
              </a:rPr>
              <a:t>-- base case</a:t>
            </a:r>
          </a:p>
          <a:p>
            <a:pPr>
              <a:buNone/>
            </a:pPr>
            <a:r>
              <a:rPr lang="en-US" sz="2000" b="1" dirty="0" smtClean="0">
                <a:solidFill>
                  <a:schemeClr val="accent3"/>
                </a:solidFill>
                <a:latin typeface="Consolas"/>
                <a:ea typeface="Osaka"/>
                <a:cs typeface="Consolas"/>
              </a:rPr>
              <a:t>instance</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Wf</a:t>
            </a:r>
            <a:r>
              <a:rPr lang="en-US" sz="2000" b="1" dirty="0" smtClean="0">
                <a:latin typeface="Consolas"/>
                <a:ea typeface="Osaka"/>
                <a:cs typeface="Consolas"/>
              </a:rPr>
              <a:t> </a:t>
            </a:r>
            <a:r>
              <a:rPr lang="en-US" sz="2000" b="1" dirty="0">
                <a:latin typeface="Consolas"/>
                <a:ea typeface="Osaka"/>
                <a:cs typeface="Consolas"/>
              </a:rPr>
              <a:t>s) =&gt;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a:t>
            </a:r>
            <a:r>
              <a:rPr lang="en-US" sz="2000" b="1" dirty="0" err="1" smtClean="0">
                <a:latin typeface="Consolas"/>
                <a:ea typeface="Osaka"/>
                <a:cs typeface="Consolas"/>
              </a:rPr>
              <a:t>n,o</a:t>
            </a:r>
            <a:r>
              <a:rPr lang="en-US" sz="2000" b="1" dirty="0" smtClean="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s</a:t>
            </a:r>
            <a:r>
              <a:rPr lang="en-US" sz="2000" b="1" dirty="0" smtClean="0">
                <a:latin typeface="Consolas"/>
                <a:ea typeface="Osaka"/>
                <a:cs typeface="Consolas"/>
              </a:rPr>
              <a:t>) </a:t>
            </a:r>
            <a:r>
              <a:rPr lang="en-US" sz="2000" b="1" dirty="0" smtClean="0">
                <a:solidFill>
                  <a:schemeClr val="accent1"/>
                </a:solidFill>
                <a:latin typeface="Consolas"/>
                <a:ea typeface="Osaka"/>
                <a:cs typeface="Consolas"/>
              </a:rPr>
              <a:t>–- inductive step</a:t>
            </a:r>
          </a:p>
          <a:p>
            <a:pPr>
              <a:buNone/>
            </a:pPr>
            <a:endParaRPr lang="en-US" sz="2000" b="1" dirty="0">
              <a:latin typeface="Consolas"/>
              <a:ea typeface="Osaka"/>
              <a:cs typeface="Consolas"/>
            </a:endParaRPr>
          </a:p>
          <a:p>
            <a:pPr>
              <a:spcBef>
                <a:spcPts val="200"/>
              </a:spcBef>
              <a:buNone/>
            </a:pPr>
            <a:r>
              <a:rPr lang="en-US" sz="2000" b="1" dirty="0">
                <a:solidFill>
                  <a:schemeClr val="accent3"/>
                </a:solidFill>
                <a:latin typeface="Consolas"/>
                <a:ea typeface="Osaka"/>
                <a:cs typeface="Consolas"/>
              </a:rPr>
              <a:t>data</a:t>
            </a:r>
            <a:r>
              <a:rPr lang="en-US" sz="2000" b="1" dirty="0">
                <a:solidFill>
                  <a:schemeClr val="tx1"/>
                </a:solidFill>
                <a:latin typeface="Consolas"/>
                <a:ea typeface="Osaka"/>
                <a:cs typeface="Consolas"/>
              </a:rPr>
              <a:t> R s </a:t>
            </a:r>
            <a:r>
              <a:rPr lang="en-US" sz="2000" b="1" dirty="0">
                <a:solidFill>
                  <a:schemeClr val="accent3"/>
                </a:solidFill>
                <a:latin typeface="Consolas"/>
                <a:ea typeface="Osaka"/>
                <a:cs typeface="Consolas"/>
              </a:rPr>
              <a:t>where</a:t>
            </a:r>
          </a:p>
          <a:p>
            <a:pPr>
              <a:spcBef>
                <a:spcPts val="200"/>
              </a:spcBef>
              <a:buNone/>
            </a:pPr>
            <a:r>
              <a:rPr lang="en-US" sz="2000" b="1" dirty="0" smtClean="0">
                <a:solidFill>
                  <a:schemeClr val="accent4"/>
                </a:solidFill>
                <a:latin typeface="Consolas"/>
                <a:ea typeface="Osaka"/>
                <a:cs typeface="Consolas"/>
              </a:rPr>
              <a:t>  </a:t>
            </a:r>
            <a:r>
              <a:rPr lang="en-US" sz="2000" b="1" dirty="0" err="1" smtClean="0">
                <a:solidFill>
                  <a:schemeClr val="accent4"/>
                </a:solidFill>
                <a:latin typeface="Consolas"/>
                <a:ea typeface="Osaka"/>
                <a:cs typeface="Consolas"/>
              </a:rPr>
              <a:t>Ralt</a:t>
            </a:r>
            <a:r>
              <a:rPr lang="en-US" sz="2000" b="1" dirty="0" smtClean="0">
                <a:solidFill>
                  <a:schemeClr val="tx1"/>
                </a:solidFill>
                <a:latin typeface="Consolas"/>
                <a:ea typeface="Osaka"/>
                <a:cs typeface="Consolas"/>
              </a:rPr>
              <a:t>  :: </a:t>
            </a:r>
            <a:r>
              <a:rPr lang="en-US" sz="2000" b="1" dirty="0" smtClean="0">
                <a:solidFill>
                  <a:srgbClr val="FF0000"/>
                </a:solidFill>
                <a:latin typeface="Consolas"/>
                <a:ea typeface="Osaka"/>
                <a:cs typeface="Consolas"/>
              </a:rPr>
              <a:t>(</a:t>
            </a:r>
            <a:r>
              <a:rPr lang="en-US" sz="2000" b="1" dirty="0" err="1" smtClean="0">
                <a:solidFill>
                  <a:srgbClr val="FF0000"/>
                </a:solidFill>
                <a:latin typeface="Consolas"/>
                <a:ea typeface="Osaka"/>
                <a:cs typeface="Consolas"/>
              </a:rPr>
              <a:t>Wf</a:t>
            </a:r>
            <a:r>
              <a:rPr lang="en-US" sz="2000" b="1" dirty="0" smtClean="0">
                <a:solidFill>
                  <a:srgbClr val="FF0000"/>
                </a:solidFill>
                <a:latin typeface="Consolas"/>
                <a:ea typeface="Osaka"/>
                <a:cs typeface="Consolas"/>
              </a:rPr>
              <a:t> s1, </a:t>
            </a:r>
            <a:r>
              <a:rPr lang="en-US" sz="2000" b="1" dirty="0" err="1" smtClean="0">
                <a:solidFill>
                  <a:srgbClr val="FF0000"/>
                </a:solidFill>
                <a:latin typeface="Consolas"/>
                <a:ea typeface="Osaka"/>
                <a:cs typeface="Consolas"/>
              </a:rPr>
              <a:t>Wf</a:t>
            </a:r>
            <a:r>
              <a:rPr lang="en-US" sz="2000" b="1" dirty="0" smtClean="0">
                <a:solidFill>
                  <a:srgbClr val="FF0000"/>
                </a:solidFill>
                <a:latin typeface="Consolas"/>
                <a:ea typeface="Osaka"/>
                <a:cs typeface="Consolas"/>
              </a:rPr>
              <a:t> s2) =&gt;</a:t>
            </a:r>
            <a:r>
              <a:rPr lang="en-US" sz="2000" b="1" dirty="0" smtClean="0">
                <a:solidFill>
                  <a:schemeClr val="tx1"/>
                </a:solidFill>
                <a:latin typeface="Consolas"/>
                <a:ea typeface="Osaka"/>
                <a:cs typeface="Consolas"/>
              </a:rPr>
              <a:t> </a:t>
            </a:r>
            <a:endParaRPr lang="en-US" sz="2000" b="1" dirty="0" smtClean="0">
              <a:solidFill>
                <a:schemeClr val="tx1"/>
              </a:solidFill>
              <a:latin typeface="Consolas"/>
              <a:ea typeface="Osaka"/>
              <a:cs typeface="Consolas"/>
            </a:endParaRPr>
          </a:p>
          <a:p>
            <a:pPr>
              <a:spcBef>
                <a:spcPts val="200"/>
              </a:spcBef>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solidFill>
                  <a:schemeClr val="tx1"/>
                </a:solidFill>
                <a:latin typeface="Consolas"/>
                <a:ea typeface="Osaka"/>
                <a:cs typeface="Consolas"/>
              </a:rPr>
              <a:t>R </a:t>
            </a:r>
            <a:r>
              <a:rPr lang="en-US" sz="2000" b="1" dirty="0">
                <a:solidFill>
                  <a:schemeClr val="tx1"/>
                </a:solidFill>
                <a:latin typeface="Consolas"/>
                <a:ea typeface="Osaka"/>
                <a:cs typeface="Consolas"/>
              </a:rPr>
              <a:t>s1 -&gt; R s2 -&gt; R </a:t>
            </a:r>
            <a:r>
              <a:rPr lang="en-US" sz="2000" b="1" dirty="0" smtClean="0">
                <a:solidFill>
                  <a:schemeClr val="tx1"/>
                </a:solidFill>
                <a:latin typeface="Consolas"/>
                <a:ea typeface="Osaka"/>
                <a:cs typeface="Consolas"/>
              </a:rPr>
              <a:t>(</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s1 s2)</a:t>
            </a:r>
          </a:p>
          <a:p>
            <a:pPr>
              <a:spcBef>
                <a:spcPts val="200"/>
              </a:spcBef>
              <a:buNone/>
            </a:pPr>
            <a:r>
              <a:rPr lang="en-US" sz="2000" b="1" dirty="0">
                <a:solidFill>
                  <a:schemeClr val="tx1"/>
                </a:solidFill>
                <a:latin typeface="Consolas"/>
                <a:ea typeface="Osaka"/>
                <a:cs typeface="Consolas"/>
              </a:rPr>
              <a:t>  </a:t>
            </a:r>
            <a:r>
              <a:rPr lang="en-US" sz="2000" b="1" dirty="0" err="1" smtClean="0">
                <a:solidFill>
                  <a:schemeClr val="accent4"/>
                </a:solidFill>
                <a:latin typeface="Consolas"/>
                <a:ea typeface="Osaka"/>
                <a:cs typeface="Consolas"/>
              </a:rPr>
              <a:t>Rstar</a:t>
            </a:r>
            <a:r>
              <a:rPr lang="en-US" sz="2000" b="1" dirty="0" smtClean="0">
                <a:solidFill>
                  <a:schemeClr val="tx1"/>
                </a:solidFill>
                <a:latin typeface="Consolas"/>
                <a:ea typeface="Osaka"/>
                <a:cs typeface="Consolas"/>
              </a:rPr>
              <a:t> :: </a:t>
            </a:r>
            <a:r>
              <a:rPr lang="en-US" sz="2000" b="1" dirty="0">
                <a:solidFill>
                  <a:srgbClr val="FF0000"/>
                </a:solidFill>
                <a:latin typeface="Consolas"/>
                <a:ea typeface="Osaka"/>
                <a:cs typeface="Consolas"/>
              </a:rPr>
              <a:t>(</a:t>
            </a:r>
            <a:r>
              <a:rPr lang="en-US" sz="2000" b="1" dirty="0" err="1">
                <a:solidFill>
                  <a:srgbClr val="FF0000"/>
                </a:solidFill>
                <a:latin typeface="Consolas"/>
                <a:ea typeface="Osaka"/>
                <a:cs typeface="Consolas"/>
              </a:rPr>
              <a:t>Wf</a:t>
            </a:r>
            <a:r>
              <a:rPr lang="en-US" sz="2000" b="1" dirty="0">
                <a:solidFill>
                  <a:srgbClr val="FF0000"/>
                </a:solidFill>
                <a:latin typeface="Consolas"/>
                <a:ea typeface="Osaka"/>
                <a:cs typeface="Consolas"/>
              </a:rPr>
              <a:t> </a:t>
            </a:r>
            <a:r>
              <a:rPr lang="en-US" sz="2000" b="1" dirty="0" smtClean="0">
                <a:solidFill>
                  <a:srgbClr val="FF0000"/>
                </a:solidFill>
                <a:latin typeface="Consolas"/>
                <a:ea typeface="Osaka"/>
                <a:cs typeface="Consolas"/>
              </a:rPr>
              <a:t>s) </a:t>
            </a:r>
            <a:r>
              <a:rPr lang="en-US" sz="2000" b="1" dirty="0" smtClean="0">
                <a:solidFill>
                  <a:srgbClr val="FF0000"/>
                </a:solidFill>
                <a:latin typeface="Consolas"/>
                <a:ea typeface="Osaka"/>
                <a:cs typeface="Consolas"/>
              </a:rPr>
              <a:t>=&gt;</a:t>
            </a:r>
            <a:r>
              <a:rPr lang="en-US" sz="2000" b="1" dirty="0" smtClean="0">
                <a:solidFill>
                  <a:schemeClr val="tx1"/>
                </a:solidFill>
                <a:latin typeface="Consolas"/>
                <a:ea typeface="Osaka"/>
                <a:cs typeface="Consolas"/>
              </a:rPr>
              <a:t> </a:t>
            </a:r>
            <a:r>
              <a:rPr lang="en-US" sz="2000" b="1" dirty="0" smtClean="0">
                <a:solidFill>
                  <a:schemeClr val="tx1"/>
                </a:solidFill>
                <a:latin typeface="Consolas"/>
                <a:ea typeface="Osaka"/>
                <a:cs typeface="Consolas"/>
              </a:rPr>
              <a:t>R s </a:t>
            </a:r>
            <a:r>
              <a:rPr lang="en-US" sz="2000" b="1" dirty="0">
                <a:solidFill>
                  <a:schemeClr val="tx1"/>
                </a:solidFill>
                <a:latin typeface="Consolas"/>
                <a:ea typeface="Osaka"/>
                <a:cs typeface="Consolas"/>
              </a:rPr>
              <a:t>-&gt; </a:t>
            </a:r>
            <a:r>
              <a:rPr lang="en-US" sz="2000" b="1" dirty="0" smtClean="0">
                <a:solidFill>
                  <a:schemeClr val="tx1"/>
                </a:solidFill>
                <a:latin typeface="Consolas"/>
                <a:ea typeface="Osaka"/>
                <a:cs typeface="Consolas"/>
              </a:rPr>
              <a:t>R (</a:t>
            </a:r>
            <a:r>
              <a:rPr lang="en-US" sz="2000" b="1" dirty="0" smtClean="0">
                <a:solidFill>
                  <a:schemeClr val="accent4"/>
                </a:solidFill>
                <a:latin typeface="Consolas"/>
                <a:ea typeface="Osaka"/>
                <a:cs typeface="Consolas"/>
              </a:rPr>
              <a:t>Repeat </a:t>
            </a:r>
            <a:r>
              <a:rPr lang="en-US" sz="2000" b="1" dirty="0">
                <a:solidFill>
                  <a:schemeClr val="tx1"/>
                </a:solidFill>
                <a:latin typeface="Consolas"/>
                <a:ea typeface="Osaka"/>
                <a:cs typeface="Consolas"/>
              </a:rPr>
              <a:t>s</a:t>
            </a:r>
            <a:r>
              <a:rPr lang="en-US" sz="2000" b="1" dirty="0" smtClean="0">
                <a:solidFill>
                  <a:schemeClr val="tx1"/>
                </a:solidFill>
                <a:latin typeface="Consolas"/>
                <a:ea typeface="Osaka"/>
                <a:cs typeface="Consolas"/>
              </a:rPr>
              <a:t>)</a:t>
            </a:r>
            <a:endParaRPr lang="en-US" sz="2000" b="1" dirty="0">
              <a:solidFill>
                <a:schemeClr val="tx1"/>
              </a:solidFill>
              <a:latin typeface="Consolas"/>
              <a:ea typeface="Osaka"/>
              <a:cs typeface="Consolas"/>
            </a:endParaRPr>
          </a:p>
          <a:p>
            <a:pPr>
              <a:spcBef>
                <a:spcPts val="200"/>
              </a:spcBef>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a:t>
            </a:r>
            <a:endParaRPr lang="en-US" sz="2000" b="1" dirty="0" smtClean="0">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 </a:t>
            </a:r>
            <a:r>
              <a:rPr lang="en-US" sz="2000" b="1" dirty="0" err="1" smtClean="0">
                <a:solidFill>
                  <a:srgbClr val="FF0000"/>
                </a:solidFill>
                <a:latin typeface="Consolas"/>
                <a:ea typeface="Osaka"/>
                <a:cs typeface="Consolas"/>
              </a:rPr>
              <a:t>Wf</a:t>
            </a:r>
            <a:r>
              <a:rPr lang="en-US" sz="2000" b="1" dirty="0" smtClean="0">
                <a:solidFill>
                  <a:srgbClr val="FF0000"/>
                </a:solidFill>
                <a:latin typeface="Consolas"/>
                <a:ea typeface="Osaka"/>
                <a:cs typeface="Consolas"/>
              </a:rPr>
              <a:t> s =&gt;</a:t>
            </a:r>
            <a:r>
              <a:rPr lang="en-US" sz="2000" b="1" dirty="0" smtClean="0">
                <a:latin typeface="Consolas"/>
                <a:ea typeface="Osaka"/>
                <a:cs typeface="Consolas"/>
              </a:rPr>
              <a:t> R </a:t>
            </a:r>
            <a:r>
              <a:rPr lang="en-US" sz="2000" b="1" dirty="0">
                <a:latin typeface="Consolas"/>
                <a:ea typeface="Osaka"/>
                <a:cs typeface="Consolas"/>
              </a:rPr>
              <a:t>s -&gt; R (Repeat s)</a:t>
            </a: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latin typeface="Consolas"/>
                <a:ea typeface="Osaka"/>
                <a:cs typeface="Consolas"/>
              </a:rPr>
              <a:t>    = </a:t>
            </a:r>
            <a:r>
              <a:rPr lang="en-US" sz="2000" b="1" dirty="0" err="1">
                <a:solidFill>
                  <a:schemeClr val="accent4"/>
                </a:solidFill>
                <a:latin typeface="Consolas"/>
                <a:ea typeface="Osaka"/>
                <a:cs typeface="Consolas"/>
              </a:rPr>
              <a:t>Rempty</a:t>
            </a:r>
            <a:r>
              <a:rPr lang="en-US" sz="2000" b="1" dirty="0">
                <a:latin typeface="Consolas"/>
                <a:ea typeface="Osaka"/>
                <a:cs typeface="Consolas"/>
              </a:rPr>
              <a:t>    </a:t>
            </a:r>
            <a:r>
              <a:rPr lang="en-US" sz="2000" b="1" dirty="0" smtClean="0">
                <a:solidFill>
                  <a:schemeClr val="accent1"/>
                </a:solidFill>
                <a:latin typeface="Consolas"/>
                <a:ea typeface="Osaka"/>
                <a:cs typeface="Consolas"/>
              </a:rPr>
              <a:t>-- have: Repeat </a:t>
            </a:r>
            <a:r>
              <a:rPr lang="en-US" sz="2000" b="1" dirty="0">
                <a:solidFill>
                  <a:schemeClr val="accent1"/>
                </a:solidFill>
                <a:latin typeface="Consolas"/>
                <a:ea typeface="Osaka"/>
                <a:cs typeface="Consolas"/>
              </a:rPr>
              <a:t>'[] ~ '[]</a:t>
            </a: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a:t>
            </a:r>
            <a:endParaRPr lang="en-US" sz="2000" b="1" dirty="0" smtClean="0">
              <a:latin typeface="Consolas"/>
              <a:ea typeface="Osaka"/>
              <a:cs typeface="Consolas"/>
            </a:endParaRPr>
          </a:p>
          <a:p>
            <a:pPr>
              <a:buNone/>
            </a:pPr>
            <a:r>
              <a:rPr lang="en-US" sz="2000" b="1" dirty="0">
                <a:solidFill>
                  <a:schemeClr val="accent1"/>
                </a:solidFill>
                <a:latin typeface="Consolas"/>
                <a:ea typeface="Osaka"/>
                <a:cs typeface="Consolas"/>
              </a:rPr>
              <a:t> </a:t>
            </a:r>
            <a:r>
              <a:rPr lang="en-US" sz="2000" b="1" dirty="0" smtClean="0">
                <a:solidFill>
                  <a:schemeClr val="accent1"/>
                </a:solidFill>
                <a:latin typeface="Consolas"/>
                <a:ea typeface="Osaka"/>
                <a:cs typeface="Consolas"/>
              </a:rPr>
              <a:t>    </a:t>
            </a:r>
            <a:r>
              <a:rPr lang="en-US" sz="2000" b="1" dirty="0" smtClean="0">
                <a:solidFill>
                  <a:schemeClr val="accent1"/>
                </a:solidFill>
                <a:latin typeface="Consolas"/>
                <a:ea typeface="Osaka"/>
                <a:cs typeface="Consolas"/>
              </a:rPr>
              <a:t>-- have: Repeat </a:t>
            </a:r>
            <a:r>
              <a:rPr lang="en-US" sz="2000" b="1" dirty="0" smtClean="0">
                <a:solidFill>
                  <a:schemeClr val="accent1"/>
                </a:solidFill>
                <a:latin typeface="Consolas"/>
                <a:ea typeface="Osaka"/>
                <a:cs typeface="Consolas"/>
              </a:rPr>
              <a:t>(Repeat s1) ~ </a:t>
            </a:r>
            <a:r>
              <a:rPr lang="en-US" sz="2000" b="1" dirty="0" smtClean="0">
                <a:solidFill>
                  <a:schemeClr val="accent1"/>
                </a:solidFill>
                <a:latin typeface="Consolas"/>
                <a:ea typeface="Osaka"/>
                <a:cs typeface="Consolas"/>
              </a:rPr>
              <a:t>Repeat s1</a:t>
            </a:r>
            <a:endParaRPr lang="en-US" sz="2000" b="1" dirty="0">
              <a:solidFill>
                <a:schemeClr val="accent1"/>
              </a:solidFill>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a:t>
            </a:r>
          </a:p>
          <a:p>
            <a:pPr>
              <a:buNone/>
            </a:pPr>
            <a:endParaRPr lang="en-US" sz="1800" dirty="0" smtClean="0">
              <a:latin typeface="Consolas"/>
              <a:ea typeface="Osaka"/>
              <a:cs typeface="Consolas"/>
            </a:endParaRPr>
          </a:p>
        </p:txBody>
      </p:sp>
      <p:sp>
        <p:nvSpPr>
          <p:cNvPr id="6" name="TextBox 5"/>
          <p:cNvSpPr txBox="1"/>
          <p:nvPr/>
        </p:nvSpPr>
        <p:spPr>
          <a:xfrm>
            <a:off x="5522384" y="2501065"/>
            <a:ext cx="2992966" cy="7078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000" dirty="0" smtClean="0"/>
              <a:t>Make sure </a:t>
            </a:r>
            <a:r>
              <a:rPr lang="en-US" sz="2000" dirty="0" smtClean="0"/>
              <a:t>property is available </a:t>
            </a:r>
            <a:r>
              <a:rPr lang="en-US" sz="2000" dirty="0" smtClean="0"/>
              <a:t>everywhere</a:t>
            </a:r>
          </a:p>
        </p:txBody>
      </p:sp>
    </p:spTree>
    <p:extLst>
      <p:ext uri="{BB962C8B-B14F-4D97-AF65-F5344CB8AC3E}">
        <p14:creationId xmlns:p14="http://schemas.microsoft.com/office/powerpoint/2010/main" val="202650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918907"/>
            <a:ext cx="7886700" cy="2852737"/>
          </a:xfrm>
        </p:spPr>
        <p:txBody>
          <a:bodyPr>
            <a:normAutofit/>
          </a:bodyPr>
          <a:lstStyle/>
          <a:p>
            <a:r>
              <a:rPr lang="en-US" dirty="0" err="1" smtClean="0"/>
              <a:t>Submatching</a:t>
            </a:r>
            <a:r>
              <a:rPr lang="en-US" dirty="0" smtClean="0"/>
              <a:t> using </a:t>
            </a:r>
            <a:br>
              <a:rPr lang="en-US" dirty="0" smtClean="0"/>
            </a:br>
            <a:r>
              <a:rPr lang="en-US" dirty="0" err="1" smtClean="0"/>
              <a:t>Brzozowski</a:t>
            </a:r>
            <a:r>
              <a:rPr lang="en-US" dirty="0" smtClean="0"/>
              <a:t> </a:t>
            </a:r>
            <a:r>
              <a:rPr lang="en-US" dirty="0"/>
              <a:t>D</a:t>
            </a:r>
            <a:r>
              <a:rPr lang="en-US" dirty="0" smtClean="0"/>
              <a:t>erivatives</a:t>
            </a:r>
            <a:endParaRPr lang="en-US" dirty="0"/>
          </a:p>
        </p:txBody>
      </p:sp>
      <p:sp>
        <p:nvSpPr>
          <p:cNvPr id="6" name="Text Placeholder 5"/>
          <p:cNvSpPr>
            <a:spLocks noGrp="1"/>
          </p:cNvSpPr>
          <p:nvPr>
            <p:ph type="body" idx="1"/>
          </p:nvPr>
        </p:nvSpPr>
        <p:spPr>
          <a:xfrm>
            <a:off x="623888" y="4079632"/>
            <a:ext cx="7222653" cy="2658794"/>
          </a:xfrm>
        </p:spPr>
        <p:txBody>
          <a:bodyPr>
            <a:noAutofit/>
          </a:bodyPr>
          <a:lstStyle/>
          <a:p>
            <a:pPr marL="0" lvl="1">
              <a:spcBef>
                <a:spcPts val="1000"/>
              </a:spcBef>
            </a:pPr>
            <a:r>
              <a:rPr lang="en-US" sz="2400" dirty="0">
                <a:solidFill>
                  <a:schemeClr val="tx1"/>
                </a:solidFill>
                <a:latin typeface="Consolas"/>
                <a:ea typeface="Osaka"/>
                <a:cs typeface="Consolas"/>
              </a:rPr>
              <a:t>match r w = extract (</a:t>
            </a:r>
            <a:r>
              <a:rPr lang="en-US" sz="2400" dirty="0" err="1">
                <a:solidFill>
                  <a:schemeClr val="tx1"/>
                </a:solidFill>
                <a:latin typeface="Consolas"/>
                <a:ea typeface="Osaka"/>
                <a:cs typeface="Consolas"/>
              </a:rPr>
              <a:t>foldl</a:t>
            </a:r>
            <a:r>
              <a:rPr lang="en-US" sz="2400" dirty="0">
                <a:solidFill>
                  <a:schemeClr val="tx1"/>
                </a:solidFill>
                <a:latin typeface="Consolas"/>
                <a:ea typeface="Osaka"/>
                <a:cs typeface="Consolas"/>
              </a:rPr>
              <a:t>' </a:t>
            </a:r>
            <a:r>
              <a:rPr lang="en-US" sz="2400" dirty="0" err="1">
                <a:solidFill>
                  <a:schemeClr val="tx1"/>
                </a:solidFill>
                <a:latin typeface="Consolas"/>
                <a:ea typeface="Osaka"/>
                <a:cs typeface="Consolas"/>
              </a:rPr>
              <a:t>deriv</a:t>
            </a:r>
            <a:r>
              <a:rPr lang="en-US" sz="2400" dirty="0">
                <a:solidFill>
                  <a:schemeClr val="tx1"/>
                </a:solidFill>
                <a:latin typeface="Consolas"/>
                <a:ea typeface="Osaka"/>
                <a:cs typeface="Consolas"/>
              </a:rPr>
              <a:t> r w</a:t>
            </a:r>
            <a:r>
              <a:rPr lang="en-US" sz="2400" dirty="0" smtClean="0">
                <a:solidFill>
                  <a:schemeClr val="tx1"/>
                </a:solidFill>
                <a:latin typeface="Consolas"/>
                <a:ea typeface="Osaka"/>
                <a:cs typeface="Consolas"/>
              </a:rPr>
              <a:t>)</a:t>
            </a:r>
          </a:p>
          <a:p>
            <a:pPr marL="0" lvl="1">
              <a:spcBef>
                <a:spcPts val="1000"/>
              </a:spcBef>
            </a:pPr>
            <a:endParaRPr lang="en-US" dirty="0" smtClean="0"/>
          </a:p>
          <a:p>
            <a:pPr marL="0" lvl="1">
              <a:spcBef>
                <a:spcPts val="1000"/>
              </a:spcBef>
            </a:pPr>
            <a:r>
              <a:rPr lang="en-US" dirty="0" smtClean="0"/>
              <a:t>Based </a:t>
            </a:r>
            <a:r>
              <a:rPr lang="en-US" dirty="0"/>
              <a:t>on "Martin </a:t>
            </a:r>
            <a:r>
              <a:rPr lang="en-US" dirty="0" err="1"/>
              <a:t>Sulzmann</a:t>
            </a:r>
            <a:r>
              <a:rPr lang="en-US" dirty="0"/>
              <a:t>, Kenny </a:t>
            </a:r>
            <a:r>
              <a:rPr lang="en-US" dirty="0" err="1"/>
              <a:t>Zhuo</a:t>
            </a:r>
            <a:r>
              <a:rPr lang="en-US" dirty="0"/>
              <a:t> Ming Lu. </a:t>
            </a:r>
            <a:r>
              <a:rPr lang="en-US" i="1" dirty="0"/>
              <a:t>Regular expression sub-matching using partial derivatives</a:t>
            </a:r>
            <a:r>
              <a:rPr lang="en-US" i="1" dirty="0" smtClean="0"/>
              <a:t>.</a:t>
            </a:r>
            <a:r>
              <a:rPr lang="en-US" dirty="0" smtClean="0"/>
              <a:t>"</a:t>
            </a:r>
            <a:endParaRPr lang="en-US" dirty="0" smtClean="0"/>
          </a:p>
        </p:txBody>
      </p:sp>
    </p:spTree>
    <p:extLst>
      <p:ext uri="{BB962C8B-B14F-4D97-AF65-F5344CB8AC3E}">
        <p14:creationId xmlns:p14="http://schemas.microsoft.com/office/powerpoint/2010/main" val="19637135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GHC's take on proofs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Compile-time proofs</a:t>
            </a:r>
          </a:p>
          <a:p>
            <a:pPr lvl="1"/>
            <a:r>
              <a:rPr lang="en-US" dirty="0" smtClean="0"/>
              <a:t>Type-level function based proof (i.e. Find) work best when the argument is concretely known at compile time</a:t>
            </a:r>
          </a:p>
          <a:p>
            <a:pPr lvl="1"/>
            <a:r>
              <a:rPr lang="en-US" dirty="0" err="1" smtClean="0"/>
              <a:t>Wf</a:t>
            </a:r>
            <a:r>
              <a:rPr lang="en-US" dirty="0" smtClean="0"/>
              <a:t> works for properties about a single variable, with simple inductive proof</a:t>
            </a:r>
          </a:p>
          <a:p>
            <a:r>
              <a:rPr lang="en-US" dirty="0" smtClean="0"/>
              <a:t>Runtime proofs</a:t>
            </a:r>
          </a:p>
          <a:p>
            <a:pPr lvl="1"/>
            <a:r>
              <a:rPr lang="en-US" dirty="0"/>
              <a:t>E</a:t>
            </a:r>
            <a:r>
              <a:rPr lang="en-US" dirty="0" smtClean="0"/>
              <a:t>xpress properties using GADTs, and prove them via functions, but with a runtime cost</a:t>
            </a:r>
          </a:p>
          <a:p>
            <a:pPr lvl="1"/>
            <a:r>
              <a:rPr lang="en-US" dirty="0" smtClean="0"/>
              <a:t>Creating these proofs is tedious without tactics or IDE support!</a:t>
            </a:r>
          </a:p>
          <a:p>
            <a:r>
              <a:rPr lang="en-US" dirty="0" smtClean="0"/>
              <a:t>What's next?  More automated theorem proving! </a:t>
            </a:r>
          </a:p>
          <a:p>
            <a:pPr lvl="1"/>
            <a:r>
              <a:rPr lang="en-US" dirty="0" err="1"/>
              <a:t>Vilhelm</a:t>
            </a:r>
            <a:r>
              <a:rPr lang="en-US" dirty="0"/>
              <a:t> </a:t>
            </a:r>
            <a:r>
              <a:rPr lang="en-US" dirty="0" err="1" smtClean="0"/>
              <a:t>Sjöberg's</a:t>
            </a:r>
            <a:r>
              <a:rPr lang="en-US" dirty="0" smtClean="0"/>
              <a:t> dissertation [2015] </a:t>
            </a:r>
            <a:r>
              <a:rPr lang="en-US" dirty="0"/>
              <a:t>integrates congruence closure algorithm with full-spectrum dependent </a:t>
            </a:r>
            <a:r>
              <a:rPr lang="en-US" dirty="0" smtClean="0"/>
              <a:t>types</a:t>
            </a:r>
          </a:p>
          <a:p>
            <a:pPr lvl="1"/>
            <a:r>
              <a:rPr lang="en-US" dirty="0" smtClean="0"/>
              <a:t>Type-checker plugins allow solvers to help [</a:t>
            </a:r>
            <a:r>
              <a:rPr lang="en-US" dirty="0" err="1" smtClean="0"/>
              <a:t>Diatchki</a:t>
            </a:r>
            <a:r>
              <a:rPr lang="en-US" dirty="0" smtClean="0"/>
              <a:t>, HS 2015</a:t>
            </a:r>
            <a:r>
              <a:rPr lang="en-US" dirty="0" smtClean="0"/>
              <a:t>]</a:t>
            </a:r>
          </a:p>
          <a:p>
            <a:pPr lvl="1"/>
            <a:r>
              <a:rPr lang="en-US" dirty="0" smtClean="0"/>
              <a:t>Connection with </a:t>
            </a:r>
            <a:r>
              <a:rPr lang="en-US" dirty="0" err="1" smtClean="0"/>
              <a:t>LiquidHaskell</a:t>
            </a:r>
            <a:r>
              <a:rPr lang="en-US" dirty="0" smtClean="0"/>
              <a:t>?</a:t>
            </a:r>
            <a:endParaRPr lang="en-US" dirty="0" smtClean="0"/>
          </a:p>
        </p:txBody>
      </p:sp>
    </p:spTree>
    <p:extLst>
      <p:ext uri="{BB962C8B-B14F-4D97-AF65-F5344CB8AC3E}">
        <p14:creationId xmlns:p14="http://schemas.microsoft.com/office/powerpoint/2010/main" val="162083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a:t>
            </a:r>
            <a:r>
              <a:rPr lang="en-US" dirty="0" smtClean="0"/>
              <a:t>Features </a:t>
            </a:r>
            <a:r>
              <a:rPr lang="en-US" dirty="0" smtClean="0"/>
              <a:t>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sz="3200" dirty="0" smtClean="0">
                <a:latin typeface="Zapfino" charset="0"/>
                <a:ea typeface="Zapfino" charset="0"/>
                <a:cs typeface="Zapfino" charset="0"/>
              </a:rPr>
              <a:t>Types compute</a:t>
            </a:r>
            <a:endParaRPr lang="en-US" sz="3200" dirty="0">
              <a:latin typeface="Zapfino" charset="0"/>
              <a:ea typeface="Zapfino" charset="0"/>
              <a:cs typeface="Zapfino" charset="0"/>
            </a:endParaRPr>
          </a:p>
          <a:p>
            <a:pPr marL="457200" indent="-457200">
              <a:buFont typeface="+mj-lt"/>
              <a:buAutoNum type="arabicPeriod"/>
            </a:pPr>
            <a:r>
              <a:rPr lang="en-US" sz="3200" dirty="0">
                <a:latin typeface="Zapfino" charset="0"/>
                <a:ea typeface="Zapfino" charset="0"/>
                <a:cs typeface="Zapfino" charset="0"/>
              </a:rPr>
              <a:t>I</a:t>
            </a:r>
            <a:r>
              <a:rPr lang="en-US" sz="3200" dirty="0" smtClean="0">
                <a:latin typeface="Zapfino" charset="0"/>
                <a:ea typeface="Zapfino" charset="0"/>
                <a:cs typeface="Zapfino" charset="0"/>
              </a:rPr>
              <a:t>ndices constrain values</a:t>
            </a:r>
          </a:p>
          <a:p>
            <a:pPr marL="457200" indent="-457200">
              <a:buFont typeface="+mj-lt"/>
              <a:buAutoNum type="arabicPeriod"/>
            </a:pPr>
            <a:r>
              <a:rPr lang="en-US" sz="3200" dirty="0" smtClean="0">
                <a:latin typeface="Zapfino" charset="0"/>
                <a:ea typeface="Zapfino" charset="0"/>
                <a:cs typeface="Zapfino" charset="0"/>
              </a:rPr>
              <a:t>Double-duty data</a:t>
            </a:r>
            <a:endParaRPr lang="en-US" sz="3200" dirty="0">
              <a:latin typeface="Zapfino" charset="0"/>
              <a:ea typeface="Zapfino" charset="0"/>
              <a:cs typeface="Zapfino" charset="0"/>
            </a:endParaRPr>
          </a:p>
          <a:p>
            <a:pPr marL="457200" indent="-457200">
              <a:buFont typeface="+mj-lt"/>
              <a:buAutoNum type="arabicPeriod"/>
            </a:pPr>
            <a:r>
              <a:rPr lang="en-US" sz="3200" dirty="0" smtClean="0">
                <a:latin typeface="Zapfino" charset="0"/>
                <a:ea typeface="Zapfino" charset="0"/>
                <a:cs typeface="Zapfino" charset="0"/>
              </a:rPr>
              <a:t>Equivalence matters</a:t>
            </a:r>
            <a:endParaRPr lang="en-US" sz="3200" dirty="0">
              <a:latin typeface="Zapfino" charset="0"/>
              <a:ea typeface="Zapfino" charset="0"/>
              <a:cs typeface="Zapfino" charset="0"/>
            </a:endParaRPr>
          </a:p>
        </p:txBody>
      </p:sp>
    </p:spTree>
    <p:extLst>
      <p:ext uri="{BB962C8B-B14F-4D97-AF65-F5344CB8AC3E}">
        <p14:creationId xmlns:p14="http://schemas.microsoft.com/office/powerpoint/2010/main" val="11608952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2000" i="1" dirty="0"/>
              <a:t>Thanks to: </a:t>
            </a:r>
            <a:r>
              <a:rPr lang="en-US" sz="2000" dirty="0"/>
              <a:t>Simon Peyton Jones, </a:t>
            </a:r>
            <a:r>
              <a:rPr lang="en-US" sz="2000" dirty="0" smtClean="0"/>
              <a:t>Richard </a:t>
            </a:r>
            <a:r>
              <a:rPr lang="en-US" sz="2000" dirty="0"/>
              <a:t>Eisenberg, </a:t>
            </a:r>
            <a:r>
              <a:rPr lang="en-US" sz="2000" dirty="0" err="1"/>
              <a:t>Vilhelm</a:t>
            </a:r>
            <a:r>
              <a:rPr lang="en-US" sz="2000" dirty="0"/>
              <a:t> </a:t>
            </a:r>
            <a:r>
              <a:rPr lang="en-US" sz="2000" dirty="0" err="1"/>
              <a:t>Sjöberg</a:t>
            </a:r>
            <a:r>
              <a:rPr lang="en-US" sz="2000" dirty="0" smtClean="0"/>
              <a:t>, Brent </a:t>
            </a:r>
            <a:r>
              <a:rPr lang="en-US" sz="2000" dirty="0" err="1"/>
              <a:t>Yorgey</a:t>
            </a:r>
            <a:r>
              <a:rPr lang="en-US" sz="2000" dirty="0"/>
              <a:t>, </a:t>
            </a:r>
            <a:r>
              <a:rPr lang="en-US" sz="2000" dirty="0" smtClean="0"/>
              <a:t>Chris </a:t>
            </a:r>
            <a:r>
              <a:rPr lang="en-US" sz="2000" dirty="0" err="1" smtClean="0"/>
              <a:t>Casinghino</a:t>
            </a:r>
            <a:r>
              <a:rPr lang="en-US" sz="2000" dirty="0"/>
              <a:t>, </a:t>
            </a:r>
            <a:r>
              <a:rPr lang="en-US" sz="2000" dirty="0" err="1"/>
              <a:t>Dimitrios</a:t>
            </a:r>
            <a:r>
              <a:rPr lang="en-US" sz="2000" dirty="0"/>
              <a:t> </a:t>
            </a:r>
            <a:r>
              <a:rPr lang="en-US" sz="2000" dirty="0" err="1"/>
              <a:t>Vytiniotis</a:t>
            </a:r>
            <a:r>
              <a:rPr lang="en-US" sz="2000" dirty="0"/>
              <a:t>, </a:t>
            </a:r>
            <a:r>
              <a:rPr lang="en-US" sz="2000" dirty="0" smtClean="0"/>
              <a:t>Geoffrey </a:t>
            </a:r>
            <a:r>
              <a:rPr lang="en-US" sz="2000" dirty="0"/>
              <a:t>Washburn</a:t>
            </a:r>
            <a:r>
              <a:rPr lang="en-US" sz="2000" dirty="0" smtClean="0"/>
              <a:t>, </a:t>
            </a:r>
            <a:r>
              <a:rPr lang="en-US" sz="2000" dirty="0" err="1"/>
              <a:t>Iavor</a:t>
            </a:r>
            <a:r>
              <a:rPr lang="en-US" sz="2000" dirty="0"/>
              <a:t> </a:t>
            </a:r>
            <a:r>
              <a:rPr lang="en-US" sz="2000" dirty="0" err="1"/>
              <a:t>Diatchki</a:t>
            </a:r>
            <a:r>
              <a:rPr lang="en-US" sz="2000" dirty="0"/>
              <a:t>, </a:t>
            </a:r>
            <a:r>
              <a:rPr lang="en-US" sz="2000" dirty="0" err="1" smtClean="0"/>
              <a:t>Conor</a:t>
            </a:r>
            <a:r>
              <a:rPr lang="en-US" sz="2000" dirty="0" smtClean="0"/>
              <a:t> </a:t>
            </a:r>
            <a:r>
              <a:rPr lang="en-US" sz="2000" dirty="0"/>
              <a:t>McBride, Adam Gundry, </a:t>
            </a:r>
            <a:r>
              <a:rPr lang="en-US" sz="2000" dirty="0" smtClean="0"/>
              <a:t>Joachim </a:t>
            </a:r>
            <a:r>
              <a:rPr lang="en-US" sz="2000" dirty="0" err="1" smtClean="0"/>
              <a:t>Breitner</a:t>
            </a:r>
            <a:r>
              <a:rPr lang="en-US" sz="2000" dirty="0" smtClean="0"/>
              <a:t>, Julien </a:t>
            </a:r>
            <a:r>
              <a:rPr lang="en-US" sz="2000" dirty="0"/>
              <a:t>Cretin, </a:t>
            </a:r>
            <a:r>
              <a:rPr lang="en-US" sz="2000" dirty="0" smtClean="0"/>
              <a:t>José </a:t>
            </a:r>
            <a:r>
              <a:rPr lang="en-US" sz="2000" dirty="0"/>
              <a:t>Pedro </a:t>
            </a:r>
            <a:r>
              <a:rPr lang="en-US" sz="2000" dirty="0" err="1"/>
              <a:t>Magalhães</a:t>
            </a:r>
            <a:r>
              <a:rPr lang="en-US" sz="2000" dirty="0" smtClean="0"/>
              <a:t>, </a:t>
            </a:r>
            <a:r>
              <a:rPr lang="en-US" sz="2000" dirty="0" smtClean="0"/>
              <a:t>Steve </a:t>
            </a:r>
            <a:r>
              <a:rPr lang="en-US" sz="2000" dirty="0" err="1" smtClean="0"/>
              <a:t>Zdancewic</a:t>
            </a:r>
            <a:r>
              <a:rPr lang="en-US" sz="2000" dirty="0" smtClean="0"/>
              <a:t> and </a:t>
            </a:r>
            <a:r>
              <a:rPr lang="en-US" sz="2000" dirty="0" smtClean="0"/>
              <a:t>NSF</a:t>
            </a:r>
            <a:endParaRPr lang="en-US" sz="2000" dirty="0">
              <a:latin typeface="Tw Cen MT" charset="0"/>
              <a:ea typeface="Tw Cen MT" charset="0"/>
              <a:cs typeface="Tw Cen MT" charset="0"/>
            </a:endParaRPr>
          </a:p>
        </p:txBody>
      </p:sp>
      <p:sp>
        <p:nvSpPr>
          <p:cNvPr id="6" name="TextBox 5"/>
          <p:cNvSpPr txBox="1"/>
          <p:nvPr/>
        </p:nvSpPr>
        <p:spPr>
          <a:xfrm>
            <a:off x="1594021" y="961869"/>
            <a:ext cx="6277232" cy="2554545"/>
          </a:xfrm>
          <a:prstGeom prst="rect">
            <a:avLst/>
          </a:prstGeom>
          <a:noFill/>
        </p:spPr>
        <p:txBody>
          <a:bodyPr wrap="square" rtlCol="0">
            <a:spAutoFit/>
          </a:bodyPr>
          <a:lstStyle/>
          <a:p>
            <a:r>
              <a:rPr lang="en-US" sz="3200" dirty="0" smtClean="0">
                <a:solidFill>
                  <a:schemeClr val="bg1"/>
                </a:solidFill>
                <a:latin typeface="Tw Cen MT" charset="0"/>
                <a:ea typeface="Tw Cen MT" charset="0"/>
                <a:cs typeface="Tw Cen MT" charset="0"/>
              </a:rPr>
              <a:t>Conclusion:</a:t>
            </a:r>
            <a:r>
              <a:rPr lang="en-US" sz="3200" dirty="0">
                <a:solidFill>
                  <a:schemeClr val="bg1"/>
                </a:solidFill>
                <a:latin typeface="Tw Cen MT" charset="0"/>
                <a:ea typeface="Tw Cen MT" charset="0"/>
                <a:cs typeface="Tw Cen MT" charset="0"/>
              </a:rPr>
              <a:t> </a:t>
            </a:r>
            <a:r>
              <a:rPr lang="en-US" sz="3200" dirty="0" smtClean="0">
                <a:solidFill>
                  <a:schemeClr val="bg1"/>
                </a:solidFill>
                <a:latin typeface="Tw Cen MT" charset="0"/>
                <a:ea typeface="Tw Cen MT" charset="0"/>
                <a:cs typeface="Tw Cen MT" charset="0"/>
              </a:rPr>
              <a:t> GHC is in a novel &amp; fascinating part of the design space of dependently typed languages. </a:t>
            </a:r>
          </a:p>
          <a:p>
            <a:endParaRPr lang="en-US" sz="3200" dirty="0">
              <a:solidFill>
                <a:schemeClr val="bg1"/>
              </a:solidFill>
              <a:latin typeface="Tw Cen MT" charset="0"/>
              <a:ea typeface="Tw Cen MT" charset="0"/>
              <a:cs typeface="Tw Cen MT" charset="0"/>
            </a:endParaRPr>
          </a:p>
          <a:p>
            <a:r>
              <a:rPr lang="en-US" sz="3200" dirty="0" smtClean="0">
                <a:solidFill>
                  <a:schemeClr val="bg1"/>
                </a:solidFill>
                <a:latin typeface="Tw Cen MT" charset="0"/>
                <a:ea typeface="Tw Cen MT" charset="0"/>
                <a:cs typeface="Tw Cen MT" charset="0"/>
              </a:rPr>
              <a:t>And more to come!</a:t>
            </a:r>
          </a:p>
        </p:txBody>
      </p:sp>
      <p:pic>
        <p:nvPicPr>
          <p:cNvPr id="2" name="Picture 1"/>
          <p:cNvPicPr>
            <a:picLocks noChangeAspect="1"/>
          </p:cNvPicPr>
          <p:nvPr/>
        </p:nvPicPr>
        <p:blipFill>
          <a:blip r:embed="rId2"/>
          <a:stretch>
            <a:fillRect/>
          </a:stretch>
        </p:blipFill>
        <p:spPr>
          <a:xfrm>
            <a:off x="6260123" y="4526148"/>
            <a:ext cx="1969477" cy="1390451"/>
          </a:xfrm>
          <a:prstGeom prst="rect">
            <a:avLst/>
          </a:prstGeom>
        </p:spPr>
      </p:pic>
    </p:spTree>
    <p:extLst>
      <p:ext uri="{BB962C8B-B14F-4D97-AF65-F5344CB8AC3E}">
        <p14:creationId xmlns:p14="http://schemas.microsoft.com/office/powerpoint/2010/main" val="19634176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13511" y="3150973"/>
            <a:ext cx="564578" cy="871970"/>
          </a:xfrm>
          <a:prstGeom prst="rect">
            <a:avLst/>
          </a:prstGeom>
          <a:noFill/>
        </p:spPr>
        <p:txBody>
          <a:bodyPr wrap="none" rtlCol="0">
            <a:spAutoFit/>
          </a:bodyPr>
          <a:lstStyle/>
          <a:p>
            <a:r>
              <a:rPr lang="en-US" dirty="0" smtClean="0">
                <a:latin typeface="Zapfino" charset="0"/>
                <a:ea typeface="Zapfino" charset="0"/>
                <a:cs typeface="Zapfino" charset="0"/>
              </a:rPr>
              <a:t>fin</a:t>
            </a:r>
            <a:endParaRPr lang="en-US" dirty="0">
              <a:latin typeface="Zapfino" charset="0"/>
              <a:ea typeface="Zapfino" charset="0"/>
              <a:cs typeface="Zapfino" charset="0"/>
            </a:endParaRPr>
          </a:p>
        </p:txBody>
      </p:sp>
    </p:spTree>
    <p:extLst>
      <p:ext uri="{BB962C8B-B14F-4D97-AF65-F5344CB8AC3E}">
        <p14:creationId xmlns:p14="http://schemas.microsoft.com/office/powerpoint/2010/main" val="15825164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a:t>
            </a:r>
            <a:r>
              <a:rPr lang="en-US" dirty="0" err="1" smtClean="0"/>
              <a:t>Submatching</a:t>
            </a:r>
            <a:r>
              <a:rPr lang="en-US" dirty="0" smtClean="0"/>
              <a:t> Demo</a:t>
            </a:r>
            <a:endParaRPr lang="en-US" dirty="0"/>
          </a:p>
        </p:txBody>
      </p:sp>
      <p:sp>
        <p:nvSpPr>
          <p:cNvPr id="3" name="Content Placeholder 2"/>
          <p:cNvSpPr>
            <a:spLocks noGrp="1"/>
          </p:cNvSpPr>
          <p:nvPr>
            <p:ph idx="1"/>
          </p:nvPr>
        </p:nvSpPr>
        <p:spPr>
          <a:xfrm>
            <a:off x="457200" y="1206246"/>
            <a:ext cx="8229600" cy="5651754"/>
          </a:xfrm>
        </p:spPr>
        <p:txBody>
          <a:bodyPr>
            <a:normAutofit/>
          </a:bodyPr>
          <a:lstStyle/>
          <a:p>
            <a:pPr marL="0" indent="0">
              <a:buNone/>
            </a:pPr>
            <a:r>
              <a:rPr lang="en-US" sz="2400" dirty="0" smtClean="0"/>
              <a:t>Extract the parts of a </a:t>
            </a:r>
            <a:r>
              <a:rPr lang="en-US" sz="2400" dirty="0" err="1" smtClean="0"/>
              <a:t>filepath</a:t>
            </a:r>
            <a:r>
              <a:rPr lang="en-US" sz="2400" dirty="0" smtClean="0"/>
              <a:t> </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dth</a:t>
            </a:r>
            <a:r>
              <a:rPr lang="en-US" sz="2400" dirty="0">
                <a:latin typeface="Consolas" charset="0"/>
                <a:ea typeface="Consolas" charset="0"/>
                <a:cs typeface="Consolas" charset="0"/>
              </a:rPr>
              <a:t>/popl17/</a:t>
            </a:r>
            <a:r>
              <a:rPr lang="en-US" sz="2400" dirty="0" err="1">
                <a:latin typeface="Consolas" charset="0"/>
                <a:ea typeface="Consolas" charset="0"/>
                <a:cs typeface="Consolas" charset="0"/>
              </a:rPr>
              <a:t>Regexp.hs</a:t>
            </a:r>
            <a:r>
              <a:rPr lang="en-US" sz="2400" dirty="0" smtClean="0">
                <a:latin typeface="Consolas" charset="0"/>
                <a:ea typeface="Consolas" charset="0"/>
                <a:cs typeface="Consolas" charset="0"/>
              </a:rPr>
              <a:t>"</a:t>
            </a:r>
            <a:endParaRPr lang="en-US" sz="1800" dirty="0"/>
          </a:p>
          <a:p>
            <a:endParaRPr lang="en-US" sz="1800" dirty="0" smtClean="0"/>
          </a:p>
          <a:p>
            <a:pPr marL="0" indent="0">
              <a:buNone/>
            </a:pPr>
            <a:endParaRPr lang="en-US" sz="1800" dirty="0" smtClean="0">
              <a:latin typeface="Consolas" charset="0"/>
              <a:ea typeface="Consolas" charset="0"/>
              <a:cs typeface="Consolas" charset="0"/>
            </a:endParaRPr>
          </a:p>
          <a:p>
            <a:pPr marL="0" indent="0">
              <a:buNone/>
            </a:pPr>
            <a:r>
              <a:rPr lang="en-US" sz="1800" dirty="0" err="1" smtClean="0">
                <a:latin typeface="Consolas" charset="0"/>
                <a:ea typeface="Consolas" charset="0"/>
                <a:cs typeface="Consolas" charset="0"/>
              </a:rPr>
              <a:t>ghci</a:t>
            </a:r>
            <a:r>
              <a:rPr lang="en-US" sz="1800" dirty="0" smtClean="0">
                <a:latin typeface="Consolas" charset="0"/>
                <a:ea typeface="Consolas" charset="0"/>
                <a:cs typeface="Consolas" charset="0"/>
              </a:rPr>
              <a:t>&gt; match path "</a:t>
            </a:r>
            <a:r>
              <a:rPr lang="en-US" sz="1800" dirty="0" err="1" smtClean="0">
                <a:latin typeface="Consolas" charset="0"/>
                <a:ea typeface="Consolas" charset="0"/>
                <a:cs typeface="Consolas" charset="0"/>
              </a:rPr>
              <a:t>dth</a:t>
            </a:r>
            <a:r>
              <a:rPr lang="en-US" sz="1800" dirty="0" smtClean="0">
                <a:latin typeface="Consolas" charset="0"/>
                <a:ea typeface="Consolas" charset="0"/>
                <a:cs typeface="Consolas" charset="0"/>
              </a:rPr>
              <a:t>/popl17/</a:t>
            </a:r>
            <a:r>
              <a:rPr lang="en-US" sz="1800" dirty="0" err="1" smtClean="0">
                <a:latin typeface="Consolas" charset="0"/>
                <a:ea typeface="Consolas" charset="0"/>
                <a:cs typeface="Consolas" charset="0"/>
              </a:rPr>
              <a:t>Regexp.hs</a:t>
            </a:r>
            <a:r>
              <a:rPr lang="en-US" sz="1800" dirty="0" smtClean="0">
                <a:latin typeface="Consolas" charset="0"/>
                <a:ea typeface="Consolas" charset="0"/>
                <a:cs typeface="Consolas" charset="0"/>
              </a:rPr>
              <a:t>"</a:t>
            </a:r>
          </a:p>
          <a:p>
            <a:pPr marL="0" indent="0">
              <a:buNone/>
            </a:pPr>
            <a:r>
              <a:rPr lang="en-US" sz="1800" dirty="0" smtClean="0">
                <a:latin typeface="Consolas" charset="0"/>
                <a:ea typeface="Consolas" charset="0"/>
                <a:cs typeface="Consolas" charset="0"/>
              </a:rPr>
              <a:t>Just {b</a:t>
            </a:r>
            <a:r>
              <a:rPr lang="en-US" sz="1800" dirty="0">
                <a:latin typeface="Consolas" charset="0"/>
                <a:ea typeface="Consolas" charset="0"/>
                <a:cs typeface="Consolas" charset="0"/>
              </a:rPr>
              <a:t>="</a:t>
            </a:r>
            <a:r>
              <a:rPr lang="en-US" sz="1800" dirty="0" err="1">
                <a:latin typeface="Consolas" charset="0"/>
                <a:ea typeface="Consolas" charset="0"/>
                <a:cs typeface="Consolas" charset="0"/>
              </a:rPr>
              <a:t>Regexp</a:t>
            </a:r>
            <a:r>
              <a:rPr lang="en-US" sz="1800" dirty="0">
                <a:latin typeface="Consolas" charset="0"/>
                <a:ea typeface="Consolas" charset="0"/>
                <a:cs typeface="Consolas" charset="0"/>
              </a:rPr>
              <a:t>", d=["dth","popl17"], e=Just ".</a:t>
            </a:r>
            <a:r>
              <a:rPr lang="en-US" sz="1800" dirty="0" err="1">
                <a:latin typeface="Consolas" charset="0"/>
                <a:ea typeface="Consolas" charset="0"/>
                <a:cs typeface="Consolas" charset="0"/>
              </a:rPr>
              <a:t>hs</a:t>
            </a:r>
            <a:r>
              <a:rPr lang="en-US" sz="1800" dirty="0" smtClean="0">
                <a:latin typeface="Consolas" charset="0"/>
                <a:ea typeface="Consolas" charset="0"/>
                <a:cs typeface="Consolas" charset="0"/>
              </a:rPr>
              <a:t>"}</a:t>
            </a:r>
          </a:p>
          <a:p>
            <a:pPr marL="0" indent="0">
              <a:buNone/>
            </a:pPr>
            <a:r>
              <a:rPr lang="en-US" sz="1800" dirty="0" err="1" smtClean="0">
                <a:latin typeface="Consolas" charset="0"/>
                <a:ea typeface="Consolas" charset="0"/>
                <a:cs typeface="Consolas" charset="0"/>
              </a:rPr>
              <a:t>ghci</a:t>
            </a:r>
            <a:r>
              <a:rPr lang="en-US" sz="1800" dirty="0" smtClean="0">
                <a:latin typeface="Consolas" charset="0"/>
                <a:ea typeface="Consolas" charset="0"/>
                <a:cs typeface="Consolas" charset="0"/>
              </a:rPr>
              <a:t>&gt; d = </a:t>
            </a:r>
            <a:r>
              <a:rPr lang="en-US" sz="1800" dirty="0" err="1" smtClean="0">
                <a:latin typeface="Consolas" charset="0"/>
                <a:ea typeface="Consolas" charset="0"/>
                <a:cs typeface="Consolas" charset="0"/>
              </a:rPr>
              <a:t>fromJust</a:t>
            </a:r>
            <a:r>
              <a:rPr lang="en-US" sz="1800" dirty="0" smtClean="0">
                <a:latin typeface="Consolas" charset="0"/>
                <a:ea typeface="Consolas" charset="0"/>
                <a:cs typeface="Consolas" charset="0"/>
              </a:rPr>
              <a:t> it</a:t>
            </a:r>
          </a:p>
          <a:p>
            <a:pPr marL="0" indent="0">
              <a:buNone/>
            </a:pPr>
            <a:r>
              <a:rPr lang="en-US" sz="1800" dirty="0" err="1" smtClean="0">
                <a:latin typeface="Consolas" charset="0"/>
                <a:ea typeface="Consolas" charset="0"/>
                <a:cs typeface="Consolas" charset="0"/>
              </a:rPr>
              <a:t>ghci</a:t>
            </a:r>
            <a:r>
              <a:rPr lang="en-US" sz="1800" dirty="0">
                <a:latin typeface="Consolas" charset="0"/>
                <a:ea typeface="Consolas" charset="0"/>
                <a:cs typeface="Consolas" charset="0"/>
              </a:rPr>
              <a:t>&gt; get @"b" d</a:t>
            </a:r>
          </a:p>
          <a:p>
            <a:pPr marL="0" indent="0">
              <a:buNone/>
            </a:pPr>
            <a:r>
              <a:rPr lang="en-US" sz="1800" dirty="0">
                <a:latin typeface="Consolas" charset="0"/>
                <a:ea typeface="Consolas" charset="0"/>
                <a:cs typeface="Consolas" charset="0"/>
              </a:rPr>
              <a:t>"</a:t>
            </a:r>
            <a:r>
              <a:rPr lang="en-US" sz="1800" dirty="0" err="1">
                <a:latin typeface="Consolas" charset="0"/>
                <a:ea typeface="Consolas" charset="0"/>
                <a:cs typeface="Consolas" charset="0"/>
              </a:rPr>
              <a:t>Regexp</a:t>
            </a:r>
            <a:r>
              <a:rPr lang="en-US" sz="1800" dirty="0">
                <a:latin typeface="Consolas" charset="0"/>
                <a:ea typeface="Consolas" charset="0"/>
                <a:cs typeface="Consolas" charset="0"/>
              </a:rPr>
              <a:t>"</a:t>
            </a:r>
          </a:p>
          <a:p>
            <a:pPr marL="0" indent="0">
              <a:buNone/>
            </a:pPr>
            <a:r>
              <a:rPr lang="en-US" sz="1800" dirty="0" err="1" smtClean="0">
                <a:latin typeface="Consolas" charset="0"/>
                <a:ea typeface="Consolas" charset="0"/>
                <a:cs typeface="Consolas" charset="0"/>
              </a:rPr>
              <a:t>ghci</a:t>
            </a:r>
            <a:r>
              <a:rPr lang="en-US" sz="1800" dirty="0" smtClean="0">
                <a:latin typeface="Consolas" charset="0"/>
                <a:ea typeface="Consolas" charset="0"/>
                <a:cs typeface="Consolas" charset="0"/>
              </a:rPr>
              <a:t>&gt; get @"a" d</a:t>
            </a:r>
          </a:p>
          <a:p>
            <a:pPr marL="0" indent="0">
              <a:buNone/>
            </a:pPr>
            <a:r>
              <a:rPr lang="en-US" sz="1800" dirty="0">
                <a:latin typeface="Consolas" charset="0"/>
                <a:ea typeface="Consolas" charset="0"/>
                <a:cs typeface="Consolas" charset="0"/>
              </a:rPr>
              <a:t>&lt;interactive&gt;:28:1: error:    </a:t>
            </a:r>
            <a:endParaRPr lang="en-US" sz="1800" dirty="0" smtClean="0">
              <a:latin typeface="Consolas" charset="0"/>
              <a:ea typeface="Consolas" charset="0"/>
              <a:cs typeface="Consolas" charset="0"/>
            </a:endParaRPr>
          </a:p>
          <a:p>
            <a:pPr marL="0" indent="0">
              <a:buNone/>
            </a:pPr>
            <a:r>
              <a:rPr lang="en-US" sz="1800" dirty="0">
                <a:latin typeface="Consolas" charset="0"/>
                <a:ea typeface="Consolas" charset="0"/>
                <a:cs typeface="Consolas" charset="0"/>
              </a:rPr>
              <a:t> </a:t>
            </a:r>
            <a:r>
              <a:rPr lang="en-US" sz="1800" dirty="0" smtClean="0">
                <a:latin typeface="Consolas" charset="0"/>
                <a:ea typeface="Consolas" charset="0"/>
                <a:cs typeface="Consolas" charset="0"/>
              </a:rPr>
              <a:t>  </a:t>
            </a:r>
            <a:r>
              <a:rPr lang="en-US" sz="1800" dirty="0">
                <a:latin typeface="Consolas" charset="0"/>
                <a:ea typeface="Consolas" charset="0"/>
                <a:cs typeface="Consolas" charset="0"/>
              </a:rPr>
              <a:t>• I couldn't find </a:t>
            </a:r>
            <a:r>
              <a:rPr lang="en-US" sz="1800" dirty="0" smtClean="0">
                <a:latin typeface="Consolas" charset="0"/>
                <a:ea typeface="Consolas" charset="0"/>
                <a:cs typeface="Consolas" charset="0"/>
              </a:rPr>
              <a:t>a group named 'a' in</a:t>
            </a:r>
          </a:p>
          <a:p>
            <a:pPr marL="0" indent="0">
              <a:buNone/>
            </a:pPr>
            <a:r>
              <a:rPr lang="en-US" sz="1800" dirty="0">
                <a:latin typeface="Consolas" charset="0"/>
                <a:ea typeface="Consolas" charset="0"/>
                <a:cs typeface="Consolas" charset="0"/>
              </a:rPr>
              <a:t> </a:t>
            </a:r>
            <a:r>
              <a:rPr lang="en-US" sz="1800" dirty="0" smtClean="0">
                <a:latin typeface="Consolas" charset="0"/>
                <a:ea typeface="Consolas" charset="0"/>
                <a:cs typeface="Consolas" charset="0"/>
              </a:rPr>
              <a:t>        {b</a:t>
            </a:r>
            <a:r>
              <a:rPr lang="en-US" sz="1800" dirty="0">
                <a:latin typeface="Consolas" charset="0"/>
                <a:ea typeface="Consolas" charset="0"/>
                <a:cs typeface="Consolas" charset="0"/>
              </a:rPr>
              <a:t>, d, </a:t>
            </a:r>
            <a:r>
              <a:rPr lang="en-US" sz="1800" dirty="0" smtClean="0">
                <a:latin typeface="Consolas" charset="0"/>
                <a:ea typeface="Consolas" charset="0"/>
                <a:cs typeface="Consolas" charset="0"/>
              </a:rPr>
              <a:t>e}</a:t>
            </a:r>
          </a:p>
        </p:txBody>
      </p:sp>
      <p:sp>
        <p:nvSpPr>
          <p:cNvPr id="19" name="TextBox 18"/>
          <p:cNvSpPr txBox="1"/>
          <p:nvPr/>
        </p:nvSpPr>
        <p:spPr>
          <a:xfrm>
            <a:off x="240525" y="1717909"/>
            <a:ext cx="8662949" cy="523220"/>
          </a:xfrm>
          <a:prstGeom prst="rect">
            <a:avLst/>
          </a:prstGeom>
          <a:noFill/>
        </p:spPr>
        <p:txBody>
          <a:bodyPr wrap="none" rtlCol="0">
            <a:spAutoFit/>
          </a:bodyPr>
          <a:lstStyle/>
          <a:p>
            <a:r>
              <a:rPr lang="en-US" sz="2800" dirty="0">
                <a:latin typeface="Consolas" charset="0"/>
                <a:ea typeface="Consolas" charset="0"/>
                <a:cs typeface="Consolas" charset="0"/>
              </a:rPr>
              <a:t>/?((?P&lt;d&gt;[^/]+)/)*(?P&lt;b&gt;[^/.]+)(?P&lt;e</a:t>
            </a:r>
            <a:r>
              <a:rPr lang="en-US" sz="2800" dirty="0" smtClean="0">
                <a:latin typeface="Consolas" charset="0"/>
                <a:ea typeface="Consolas" charset="0"/>
                <a:cs typeface="Consolas" charset="0"/>
              </a:rPr>
              <a:t>&gt;\..*)?</a:t>
            </a:r>
            <a:endParaRPr lang="en-US" sz="2800" dirty="0">
              <a:latin typeface="Consolas" charset="0"/>
              <a:ea typeface="Consolas" charset="0"/>
              <a:cs typeface="Consolas" charset="0"/>
            </a:endParaRPr>
          </a:p>
        </p:txBody>
      </p:sp>
    </p:spTree>
    <p:extLst>
      <p:ext uri="{BB962C8B-B14F-4D97-AF65-F5344CB8AC3E}">
        <p14:creationId xmlns:p14="http://schemas.microsoft.com/office/powerpoint/2010/main" val="942720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Awesome Collaborators</a:t>
            </a:r>
            <a:endParaRPr lang="en-US" dirty="0"/>
          </a:p>
        </p:txBody>
      </p:sp>
      <p:pic>
        <p:nvPicPr>
          <p:cNvPr id="4" name="Picture 3"/>
          <p:cNvPicPr>
            <a:picLocks noChangeAspect="1"/>
          </p:cNvPicPr>
          <p:nvPr/>
        </p:nvPicPr>
        <p:blipFill>
          <a:blip r:embed="rId2"/>
          <a:stretch>
            <a:fillRect/>
          </a:stretch>
        </p:blipFill>
        <p:spPr>
          <a:xfrm>
            <a:off x="628650" y="1159084"/>
            <a:ext cx="1754238" cy="2363943"/>
          </a:xfrm>
          <a:prstGeom prst="rect">
            <a:avLst/>
          </a:prstGeom>
        </p:spPr>
      </p:pic>
      <p:pic>
        <p:nvPicPr>
          <p:cNvPr id="5" name="Picture 4"/>
          <p:cNvPicPr>
            <a:picLocks noChangeAspect="1"/>
          </p:cNvPicPr>
          <p:nvPr/>
        </p:nvPicPr>
        <p:blipFill>
          <a:blip r:embed="rId3"/>
          <a:stretch>
            <a:fillRect/>
          </a:stretch>
        </p:blipFill>
        <p:spPr>
          <a:xfrm>
            <a:off x="6859995" y="1045445"/>
            <a:ext cx="1548807" cy="2029664"/>
          </a:xfrm>
          <a:prstGeom prst="rect">
            <a:avLst/>
          </a:prstGeom>
        </p:spPr>
      </p:pic>
      <p:pic>
        <p:nvPicPr>
          <p:cNvPr id="6" name="Picture 5"/>
          <p:cNvPicPr>
            <a:picLocks noChangeAspect="1"/>
          </p:cNvPicPr>
          <p:nvPr/>
        </p:nvPicPr>
        <p:blipFill>
          <a:blip r:embed="rId4"/>
          <a:stretch>
            <a:fillRect/>
          </a:stretch>
        </p:blipFill>
        <p:spPr>
          <a:xfrm>
            <a:off x="2811787" y="884264"/>
            <a:ext cx="1953898" cy="2941823"/>
          </a:xfrm>
          <a:prstGeom prst="rect">
            <a:avLst/>
          </a:prstGeom>
        </p:spPr>
      </p:pic>
      <p:pic>
        <p:nvPicPr>
          <p:cNvPr id="7" name="Picture 6"/>
          <p:cNvPicPr>
            <a:picLocks noChangeAspect="1"/>
          </p:cNvPicPr>
          <p:nvPr/>
        </p:nvPicPr>
        <p:blipFill>
          <a:blip r:embed="rId5"/>
          <a:stretch>
            <a:fillRect/>
          </a:stretch>
        </p:blipFill>
        <p:spPr>
          <a:xfrm>
            <a:off x="1323069" y="3180243"/>
            <a:ext cx="2170664" cy="2170664"/>
          </a:xfrm>
          <a:prstGeom prst="rect">
            <a:avLst/>
          </a:prstGeom>
        </p:spPr>
      </p:pic>
      <p:pic>
        <p:nvPicPr>
          <p:cNvPr id="8" name="Picture 7"/>
          <p:cNvPicPr>
            <a:picLocks noChangeAspect="1"/>
          </p:cNvPicPr>
          <p:nvPr/>
        </p:nvPicPr>
        <p:blipFill>
          <a:blip r:embed="rId6"/>
          <a:stretch>
            <a:fillRect/>
          </a:stretch>
        </p:blipFill>
        <p:spPr>
          <a:xfrm>
            <a:off x="6961773" y="3268445"/>
            <a:ext cx="1655355" cy="2207140"/>
          </a:xfrm>
          <a:prstGeom prst="rect">
            <a:avLst/>
          </a:prstGeom>
        </p:spPr>
      </p:pic>
      <p:pic>
        <p:nvPicPr>
          <p:cNvPr id="9" name="Picture 8"/>
          <p:cNvPicPr>
            <a:picLocks noChangeAspect="1"/>
          </p:cNvPicPr>
          <p:nvPr/>
        </p:nvPicPr>
        <p:blipFill>
          <a:blip r:embed="rId7"/>
          <a:stretch>
            <a:fillRect/>
          </a:stretch>
        </p:blipFill>
        <p:spPr>
          <a:xfrm>
            <a:off x="192216" y="4626843"/>
            <a:ext cx="1933146" cy="1933146"/>
          </a:xfrm>
          <a:prstGeom prst="rect">
            <a:avLst/>
          </a:prstGeom>
        </p:spPr>
      </p:pic>
      <p:pic>
        <p:nvPicPr>
          <p:cNvPr id="11" name="Picture 10"/>
          <p:cNvPicPr>
            <a:picLocks noChangeAspect="1"/>
          </p:cNvPicPr>
          <p:nvPr/>
        </p:nvPicPr>
        <p:blipFill>
          <a:blip r:embed="rId8"/>
          <a:stretch>
            <a:fillRect/>
          </a:stretch>
        </p:blipFill>
        <p:spPr>
          <a:xfrm>
            <a:off x="6076092" y="4932943"/>
            <a:ext cx="1505336" cy="1505336"/>
          </a:xfrm>
          <a:prstGeom prst="rect">
            <a:avLst/>
          </a:prstGeom>
        </p:spPr>
      </p:pic>
      <p:pic>
        <p:nvPicPr>
          <p:cNvPr id="12" name="Picture 11"/>
          <p:cNvPicPr>
            <a:picLocks noChangeAspect="1"/>
          </p:cNvPicPr>
          <p:nvPr/>
        </p:nvPicPr>
        <p:blipFill>
          <a:blip r:embed="rId9"/>
          <a:stretch>
            <a:fillRect/>
          </a:stretch>
        </p:blipFill>
        <p:spPr>
          <a:xfrm>
            <a:off x="5067683" y="1281802"/>
            <a:ext cx="1556951" cy="1556951"/>
          </a:xfrm>
          <a:prstGeom prst="rect">
            <a:avLst/>
          </a:prstGeom>
        </p:spPr>
      </p:pic>
      <p:pic>
        <p:nvPicPr>
          <p:cNvPr id="13" name="Picture 12"/>
          <p:cNvPicPr>
            <a:picLocks noChangeAspect="1"/>
          </p:cNvPicPr>
          <p:nvPr/>
        </p:nvPicPr>
        <p:blipFill>
          <a:blip r:embed="rId10"/>
          <a:stretch>
            <a:fillRect/>
          </a:stretch>
        </p:blipFill>
        <p:spPr>
          <a:xfrm>
            <a:off x="2514886" y="4781754"/>
            <a:ext cx="1672968" cy="1672968"/>
          </a:xfrm>
          <a:prstGeom prst="rect">
            <a:avLst/>
          </a:prstGeom>
        </p:spPr>
      </p:pic>
      <p:pic>
        <p:nvPicPr>
          <p:cNvPr id="14" name="Picture 13"/>
          <p:cNvPicPr>
            <a:picLocks noChangeAspect="1"/>
          </p:cNvPicPr>
          <p:nvPr/>
        </p:nvPicPr>
        <p:blipFill>
          <a:blip r:embed="rId11"/>
          <a:stretch>
            <a:fillRect/>
          </a:stretch>
        </p:blipFill>
        <p:spPr>
          <a:xfrm>
            <a:off x="5290132" y="3009965"/>
            <a:ext cx="1809567" cy="1809567"/>
          </a:xfrm>
          <a:prstGeom prst="rect">
            <a:avLst/>
          </a:prstGeom>
        </p:spPr>
      </p:pic>
      <p:pic>
        <p:nvPicPr>
          <p:cNvPr id="15" name="Picture 14"/>
          <p:cNvPicPr>
            <a:picLocks noChangeAspect="1"/>
          </p:cNvPicPr>
          <p:nvPr/>
        </p:nvPicPr>
        <p:blipFill>
          <a:blip r:embed="rId12"/>
          <a:stretch>
            <a:fillRect/>
          </a:stretch>
        </p:blipFill>
        <p:spPr>
          <a:xfrm>
            <a:off x="4018180" y="3523465"/>
            <a:ext cx="1082665" cy="1346598"/>
          </a:xfrm>
          <a:prstGeom prst="rect">
            <a:avLst/>
          </a:prstGeom>
        </p:spPr>
      </p:pic>
      <p:pic>
        <p:nvPicPr>
          <p:cNvPr id="16" name="Picture 15"/>
          <p:cNvPicPr>
            <a:picLocks noChangeAspect="1"/>
          </p:cNvPicPr>
          <p:nvPr/>
        </p:nvPicPr>
        <p:blipFill>
          <a:blip r:embed="rId13"/>
          <a:stretch>
            <a:fillRect/>
          </a:stretch>
        </p:blipFill>
        <p:spPr>
          <a:xfrm>
            <a:off x="4861233" y="2906916"/>
            <a:ext cx="896346" cy="1057012"/>
          </a:xfrm>
          <a:prstGeom prst="rect">
            <a:avLst/>
          </a:prstGeom>
        </p:spPr>
      </p:pic>
      <p:pic>
        <p:nvPicPr>
          <p:cNvPr id="10" name="Picture 9"/>
          <p:cNvPicPr>
            <a:picLocks noChangeAspect="1"/>
          </p:cNvPicPr>
          <p:nvPr/>
        </p:nvPicPr>
        <p:blipFill>
          <a:blip r:embed="rId14"/>
          <a:stretch>
            <a:fillRect/>
          </a:stretch>
        </p:blipFill>
        <p:spPr>
          <a:xfrm>
            <a:off x="4295146" y="4626843"/>
            <a:ext cx="1673654" cy="1673654"/>
          </a:xfrm>
          <a:prstGeom prst="rect">
            <a:avLst/>
          </a:prstGeom>
        </p:spPr>
      </p:pic>
    </p:spTree>
    <p:extLst>
      <p:ext uri="{BB962C8B-B14F-4D97-AF65-F5344CB8AC3E}">
        <p14:creationId xmlns:p14="http://schemas.microsoft.com/office/powerpoint/2010/main" val="19273389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87" y="-89586"/>
            <a:ext cx="8678425" cy="7239388"/>
          </a:xfrm>
          <a:prstGeom prst="rect">
            <a:avLst/>
          </a:prstGeom>
        </p:spPr>
      </p:pic>
      <p:sp>
        <p:nvSpPr>
          <p:cNvPr id="2" name="Rounded Rectangle 1"/>
          <p:cNvSpPr/>
          <p:nvPr/>
        </p:nvSpPr>
        <p:spPr>
          <a:xfrm>
            <a:off x="5770605" y="321275"/>
            <a:ext cx="2384854" cy="506627"/>
          </a:xfrm>
          <a:prstGeom prst="roundRect">
            <a:avLst>
              <a:gd name="adj" fmla="val 50000"/>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413687" y="5923004"/>
            <a:ext cx="2664940" cy="506627"/>
          </a:xfrm>
          <a:prstGeom prst="roundRect">
            <a:avLst>
              <a:gd name="adj" fmla="val 50000"/>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46670" y="4213654"/>
            <a:ext cx="2121244" cy="1334530"/>
          </a:xfrm>
          <a:prstGeom prst="roundRect">
            <a:avLst>
              <a:gd name="adj" fmla="val 37234"/>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588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0" nodeType="clickEffect">
                                  <p:stCondLst>
                                    <p:cond delay="0"/>
                                  </p:stCondLst>
                                  <p:childTnLst>
                                    <p:animEffect transition="out" filter="blinds(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0" nodeType="clickEffect">
                                  <p:stCondLst>
                                    <p:cond delay="0"/>
                                  </p:stCondLst>
                                  <p:childTnLst>
                                    <p:animEffect transition="out" filter="blinds(horizontal)">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5" grpId="0" animBg="1"/>
      <p:bldP spid="5"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idx="1"/>
          </p:nvPr>
        </p:nvSpPr>
        <p:spPr/>
        <p:txBody>
          <a:bodyPr/>
          <a:lstStyle/>
          <a:p>
            <a:r>
              <a:rPr lang="en-US" dirty="0" smtClean="0"/>
              <a:t>Type-level computation of named capture groups</a:t>
            </a:r>
            <a:endParaRPr lang="en-US" dirty="0"/>
          </a:p>
        </p:txBody>
      </p:sp>
    </p:spTree>
    <p:extLst>
      <p:ext uri="{BB962C8B-B14F-4D97-AF65-F5344CB8AC3E}">
        <p14:creationId xmlns:p14="http://schemas.microsoft.com/office/powerpoint/2010/main" val="7001403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i="1" dirty="0" smtClean="0">
                <a:solidFill>
                  <a:schemeClr val="accent4"/>
                </a:solidFill>
              </a:rPr>
              <a:t>"What have you done to Haskell?" </a:t>
            </a:r>
            <a:r>
              <a:rPr lang="en-US" dirty="0" smtClean="0"/>
              <a:t/>
            </a:r>
            <a:br>
              <a:rPr lang="en-US" dirty="0" smtClean="0"/>
            </a:br>
            <a:r>
              <a:rPr lang="en-US" dirty="0" smtClean="0"/>
              <a:t>Showcase ~10 years of language extensions that conspire to make GHC </a:t>
            </a:r>
            <a:r>
              <a:rPr lang="en-US" dirty="0" smtClean="0"/>
              <a:t>"dependently-typed</a:t>
            </a:r>
            <a:r>
              <a:rPr lang="en-US" dirty="0"/>
              <a:t>"</a:t>
            </a:r>
            <a:endParaRPr lang="en-US" dirty="0" smtClean="0"/>
          </a:p>
          <a:p>
            <a:endParaRPr lang="en-US" dirty="0" smtClean="0"/>
          </a:p>
          <a:p>
            <a:pPr marL="0" indent="0">
              <a:buNone/>
            </a:pPr>
            <a:r>
              <a:rPr lang="en-US" i="1" dirty="0" smtClean="0">
                <a:solidFill>
                  <a:schemeClr val="accent4"/>
                </a:solidFill>
              </a:rPr>
              <a:t>"If you are interested in dependent types, why Haskell?" </a:t>
            </a:r>
            <a:r>
              <a:rPr lang="en-US" dirty="0" smtClean="0"/>
              <a:t/>
            </a:r>
            <a:br>
              <a:rPr lang="en-US" dirty="0" smtClean="0"/>
            </a:br>
            <a:r>
              <a:rPr lang="en-US" dirty="0" smtClean="0"/>
              <a:t>Demonstrate</a:t>
            </a:r>
            <a:r>
              <a:rPr lang="en-US" dirty="0" smtClean="0"/>
              <a:t> the </a:t>
            </a:r>
            <a:r>
              <a:rPr lang="en-US" dirty="0" smtClean="0"/>
              <a:t>benefits of </a:t>
            </a:r>
            <a:r>
              <a:rPr lang="en-US" dirty="0" smtClean="0"/>
              <a:t>studying dependent types in </a:t>
            </a:r>
            <a:r>
              <a:rPr lang="en-US" dirty="0" smtClean="0"/>
              <a:t>the context of </a:t>
            </a:r>
            <a:r>
              <a:rPr lang="en-US" dirty="0" smtClean="0"/>
              <a:t>the Haskell ecosystem</a:t>
            </a:r>
            <a:r>
              <a:rPr lang="en-US" dirty="0" smtClean="0"/>
              <a:t/>
            </a:r>
            <a:br>
              <a:rPr lang="en-US" dirty="0" smtClean="0"/>
            </a:br>
            <a:r>
              <a:rPr lang="en-US" dirty="0" smtClean="0"/>
              <a:t>(Haskell-specific features, different design space, industrial-strength </a:t>
            </a:r>
            <a:r>
              <a:rPr lang="en-US" dirty="0" smtClean="0"/>
              <a:t>compiler, ready-made user base, awesome collaborators)</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7713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a:xfrm>
            <a:off x="457200" y="1157108"/>
            <a:ext cx="8229599" cy="5272895"/>
          </a:xfrm>
          <a:ln/>
        </p:spPr>
        <p:style>
          <a:lnRef idx="2">
            <a:schemeClr val="accent1"/>
          </a:lnRef>
          <a:fillRef idx="1">
            <a:schemeClr val="lt1"/>
          </a:fillRef>
          <a:effectRef idx="0">
            <a:schemeClr val="accent1"/>
          </a:effectRef>
          <a:fontRef idx="minor">
            <a:schemeClr val="dk1"/>
          </a:fontRef>
        </p:style>
        <p:txBody>
          <a:bodyPr>
            <a:noAutofit/>
          </a:bodyPr>
          <a:lstStyle/>
          <a:p>
            <a:pPr>
              <a:spcBef>
                <a:spcPts val="200"/>
              </a:spcBef>
              <a:buNone/>
            </a:pPr>
            <a:r>
              <a:rPr lang="en-US" sz="2000" dirty="0" err="1" smtClean="0">
                <a:solidFill>
                  <a:schemeClr val="tx1"/>
                </a:solidFill>
                <a:latin typeface="Consolas"/>
                <a:ea typeface="Osaka"/>
                <a:cs typeface="Consolas"/>
              </a:rPr>
              <a:t>ghci</a:t>
            </a:r>
            <a:r>
              <a:rPr lang="en-US" sz="2000" dirty="0">
                <a:solidFill>
                  <a:schemeClr val="tx1"/>
                </a:solidFill>
                <a:latin typeface="Consolas"/>
                <a:ea typeface="Osaka"/>
                <a:cs typeface="Consolas"/>
              </a:rPr>
              <a:t>&gt; r1 = </a:t>
            </a:r>
            <a:r>
              <a:rPr lang="en-US" sz="2000" dirty="0" err="1">
                <a:solidFill>
                  <a:schemeClr val="tx1"/>
                </a:solidFill>
                <a:latin typeface="Consolas"/>
                <a:ea typeface="Osaka"/>
                <a:cs typeface="Consolas"/>
              </a:rPr>
              <a:t>rmark</a:t>
            </a:r>
            <a:r>
              <a:rPr lang="en-US" sz="2000" dirty="0">
                <a:solidFill>
                  <a:schemeClr val="tx1"/>
                </a:solidFill>
                <a:latin typeface="Consolas"/>
                <a:ea typeface="Osaka"/>
                <a:cs typeface="Consolas"/>
              </a:rPr>
              <a:t> @"a" </a:t>
            </a:r>
            <a:r>
              <a:rPr lang="en-US" sz="2000" dirty="0" err="1" smtClean="0">
                <a:solidFill>
                  <a:schemeClr val="tx1"/>
                </a:solidFill>
                <a:latin typeface="Consolas"/>
                <a:ea typeface="Osaka"/>
                <a:cs typeface="Consolas"/>
              </a:rPr>
              <a:t>rany</a:t>
            </a:r>
            <a:endParaRPr lang="en-US" sz="2000" dirty="0" smtClean="0">
              <a:solidFill>
                <a:schemeClr val="tx1"/>
              </a:solidFill>
              <a:latin typeface="Consolas"/>
              <a:ea typeface="Osaka"/>
              <a:cs typeface="Consolas"/>
            </a:endParaRPr>
          </a:p>
          <a:p>
            <a:pPr>
              <a:spcBef>
                <a:spcPts val="200"/>
              </a:spcBef>
              <a:buNone/>
            </a:pPr>
            <a:r>
              <a:rPr lang="fr-FR" sz="2000" dirty="0" err="1" smtClean="0">
                <a:solidFill>
                  <a:schemeClr val="tx1"/>
                </a:solidFill>
                <a:latin typeface="Consolas"/>
                <a:ea typeface="Osaka"/>
                <a:cs typeface="Consolas"/>
              </a:rPr>
              <a:t>ghci</a:t>
            </a:r>
            <a:r>
              <a:rPr lang="fr-FR" sz="2000" dirty="0" smtClean="0">
                <a:solidFill>
                  <a:schemeClr val="tx1"/>
                </a:solidFill>
                <a:latin typeface="Consolas"/>
                <a:ea typeface="Osaka"/>
                <a:cs typeface="Consolas"/>
              </a:rPr>
              <a:t>&gt; :</a:t>
            </a:r>
            <a:r>
              <a:rPr lang="fr-FR" sz="2000" dirty="0" err="1">
                <a:solidFill>
                  <a:schemeClr val="tx1"/>
                </a:solidFill>
                <a:latin typeface="Consolas"/>
                <a:ea typeface="Osaka"/>
                <a:cs typeface="Consolas"/>
              </a:rPr>
              <a:t>t</a:t>
            </a:r>
            <a:r>
              <a:rPr lang="fr-FR" sz="2000" dirty="0">
                <a:solidFill>
                  <a:schemeClr val="tx1"/>
                </a:solidFill>
                <a:latin typeface="Consolas"/>
                <a:ea typeface="Osaka"/>
                <a:cs typeface="Consolas"/>
              </a:rPr>
              <a:t> </a:t>
            </a:r>
            <a:r>
              <a:rPr lang="fr-FR" sz="2000" dirty="0" smtClean="0">
                <a:solidFill>
                  <a:schemeClr val="tx1"/>
                </a:solidFill>
                <a:latin typeface="Consolas"/>
                <a:ea typeface="Osaka"/>
                <a:cs typeface="Consolas"/>
              </a:rPr>
              <a:t>r1</a:t>
            </a:r>
          </a:p>
          <a:p>
            <a:pPr>
              <a:spcBef>
                <a:spcPts val="200"/>
              </a:spcBef>
              <a:buNone/>
            </a:pPr>
            <a:r>
              <a:rPr lang="fr-FR" sz="2000" dirty="0" smtClean="0">
                <a:solidFill>
                  <a:schemeClr val="tx1"/>
                </a:solidFill>
                <a:latin typeface="Consolas"/>
                <a:ea typeface="Osaka"/>
                <a:cs typeface="Consolas"/>
              </a:rPr>
              <a:t>r1 </a:t>
            </a:r>
            <a:r>
              <a:rPr lang="fr-FR" sz="2000" dirty="0">
                <a:solidFill>
                  <a:schemeClr val="tx1"/>
                </a:solidFill>
                <a:latin typeface="Consolas"/>
                <a:ea typeface="Osaka"/>
                <a:cs typeface="Consolas"/>
              </a:rPr>
              <a:t>:: R '['("a", 'Once)]</a:t>
            </a:r>
            <a:endParaRPr lang="en-US" sz="2000" dirty="0" smtClean="0">
              <a:solidFill>
                <a:schemeClr val="tx1"/>
              </a:solidFill>
              <a:latin typeface="Consolas"/>
              <a:ea typeface="Osaka"/>
              <a:cs typeface="Consolas"/>
            </a:endParaRPr>
          </a:p>
          <a:p>
            <a:pPr>
              <a:spcBef>
                <a:spcPts val="200"/>
              </a:spcBef>
              <a:buNone/>
            </a:pPr>
            <a:r>
              <a:rPr lang="en-US" sz="2000" dirty="0" err="1" smtClean="0">
                <a:solidFill>
                  <a:schemeClr val="tx1"/>
                </a:solidFill>
                <a:latin typeface="Consolas"/>
                <a:ea typeface="Osaka"/>
                <a:cs typeface="Consolas"/>
              </a:rPr>
              <a:t>ghci</a:t>
            </a:r>
            <a:r>
              <a:rPr lang="en-US" sz="2000" dirty="0" smtClean="0">
                <a:solidFill>
                  <a:schemeClr val="tx1"/>
                </a:solidFill>
                <a:latin typeface="Consolas"/>
                <a:ea typeface="Osaka"/>
                <a:cs typeface="Consolas"/>
              </a:rPr>
              <a:t>&gt; r2 </a:t>
            </a:r>
            <a:r>
              <a:rPr lang="en-US" sz="2000" dirty="0">
                <a:solidFill>
                  <a:schemeClr val="tx1"/>
                </a:solidFill>
                <a:latin typeface="Consolas"/>
                <a:ea typeface="Osaka"/>
                <a:cs typeface="Consolas"/>
              </a:rPr>
              <a:t>= </a:t>
            </a:r>
            <a:r>
              <a:rPr lang="en-US" sz="2000" dirty="0" err="1">
                <a:solidFill>
                  <a:schemeClr val="tx1"/>
                </a:solidFill>
                <a:latin typeface="Consolas"/>
                <a:ea typeface="Osaka"/>
                <a:cs typeface="Consolas"/>
              </a:rPr>
              <a:t>rmark</a:t>
            </a:r>
            <a:r>
              <a:rPr lang="en-US" sz="2000" dirty="0">
                <a:solidFill>
                  <a:schemeClr val="tx1"/>
                </a:solidFill>
                <a:latin typeface="Consolas"/>
                <a:ea typeface="Osaka"/>
                <a:cs typeface="Consolas"/>
              </a:rPr>
              <a:t> @"b" </a:t>
            </a:r>
            <a:r>
              <a:rPr lang="en-US" sz="2000" dirty="0" err="1" smtClean="0">
                <a:solidFill>
                  <a:schemeClr val="tx1"/>
                </a:solidFill>
                <a:latin typeface="Consolas"/>
                <a:ea typeface="Osaka"/>
                <a:cs typeface="Consolas"/>
              </a:rPr>
              <a:t>rany</a:t>
            </a:r>
            <a:endParaRPr lang="en-US" sz="2000" dirty="0" smtClean="0">
              <a:solidFill>
                <a:schemeClr val="tx1"/>
              </a:solidFill>
              <a:latin typeface="Consolas"/>
              <a:ea typeface="Osaka"/>
              <a:cs typeface="Consolas"/>
            </a:endParaRPr>
          </a:p>
          <a:p>
            <a:pPr>
              <a:spcBef>
                <a:spcPts val="200"/>
              </a:spcBef>
              <a:buNone/>
            </a:pPr>
            <a:r>
              <a:rPr lang="fr-FR" sz="2000" dirty="0" err="1" smtClean="0">
                <a:solidFill>
                  <a:schemeClr val="tx1"/>
                </a:solidFill>
                <a:latin typeface="Consolas"/>
                <a:ea typeface="Osaka"/>
                <a:cs typeface="Consolas"/>
              </a:rPr>
              <a:t>ghci</a:t>
            </a:r>
            <a:r>
              <a:rPr lang="fr-FR" sz="2000" dirty="0" smtClean="0">
                <a:solidFill>
                  <a:schemeClr val="tx1"/>
                </a:solidFill>
                <a:latin typeface="Consolas"/>
                <a:ea typeface="Osaka"/>
                <a:cs typeface="Consolas"/>
              </a:rPr>
              <a:t>&gt; :</a:t>
            </a:r>
            <a:r>
              <a:rPr lang="fr-FR" sz="2000" dirty="0" err="1">
                <a:solidFill>
                  <a:schemeClr val="tx1"/>
                </a:solidFill>
                <a:latin typeface="Consolas"/>
                <a:ea typeface="Osaka"/>
                <a:cs typeface="Consolas"/>
              </a:rPr>
              <a:t>t</a:t>
            </a:r>
            <a:r>
              <a:rPr lang="fr-FR" sz="2000" dirty="0">
                <a:solidFill>
                  <a:schemeClr val="tx1"/>
                </a:solidFill>
                <a:latin typeface="Consolas"/>
                <a:ea typeface="Osaka"/>
                <a:cs typeface="Consolas"/>
              </a:rPr>
              <a:t> </a:t>
            </a:r>
            <a:r>
              <a:rPr lang="fr-FR" sz="2000" dirty="0" smtClean="0">
                <a:solidFill>
                  <a:schemeClr val="tx1"/>
                </a:solidFill>
                <a:latin typeface="Consolas"/>
                <a:ea typeface="Osaka"/>
                <a:cs typeface="Consolas"/>
              </a:rPr>
              <a:t>r2</a:t>
            </a:r>
          </a:p>
          <a:p>
            <a:pPr>
              <a:spcBef>
                <a:spcPts val="200"/>
              </a:spcBef>
              <a:buNone/>
            </a:pPr>
            <a:r>
              <a:rPr lang="fr-FR" sz="2000" dirty="0" smtClean="0">
                <a:solidFill>
                  <a:schemeClr val="tx1"/>
                </a:solidFill>
                <a:latin typeface="Consolas"/>
                <a:ea typeface="Osaka"/>
                <a:cs typeface="Consolas"/>
              </a:rPr>
              <a:t>r2 </a:t>
            </a:r>
            <a:r>
              <a:rPr lang="fr-FR" sz="2000" dirty="0">
                <a:solidFill>
                  <a:schemeClr val="tx1"/>
                </a:solidFill>
                <a:latin typeface="Consolas"/>
                <a:ea typeface="Osaka"/>
                <a:cs typeface="Consolas"/>
              </a:rPr>
              <a:t>:: R </a:t>
            </a:r>
            <a:r>
              <a:rPr lang="fr-FR" sz="2000" dirty="0" smtClean="0">
                <a:solidFill>
                  <a:schemeClr val="tx1"/>
                </a:solidFill>
                <a:latin typeface="Consolas"/>
                <a:ea typeface="Osaka"/>
                <a:cs typeface="Consolas"/>
              </a:rPr>
              <a:t>'['("b", </a:t>
            </a:r>
            <a:r>
              <a:rPr lang="fr-FR" sz="2000" dirty="0">
                <a:solidFill>
                  <a:schemeClr val="tx1"/>
                </a:solidFill>
                <a:latin typeface="Consolas"/>
                <a:ea typeface="Osaka"/>
                <a:cs typeface="Consolas"/>
              </a:rPr>
              <a:t>'Once</a:t>
            </a:r>
            <a:r>
              <a:rPr lang="fr-FR" sz="2000" dirty="0" smtClean="0">
                <a:solidFill>
                  <a:schemeClr val="tx1"/>
                </a:solidFill>
                <a:latin typeface="Consolas"/>
                <a:ea typeface="Osaka"/>
                <a:cs typeface="Consolas"/>
              </a:rPr>
              <a:t>)]</a:t>
            </a:r>
          </a:p>
          <a:p>
            <a:pPr>
              <a:spcBef>
                <a:spcPts val="200"/>
              </a:spcBef>
              <a:buNone/>
            </a:pPr>
            <a:r>
              <a:rPr lang="en-US" sz="2000" dirty="0" err="1" smtClean="0">
                <a:solidFill>
                  <a:schemeClr val="tx1"/>
                </a:solidFill>
                <a:latin typeface="Consolas"/>
                <a:ea typeface="Osaka"/>
                <a:cs typeface="Consolas"/>
              </a:rPr>
              <a:t>ghci</a:t>
            </a:r>
            <a:r>
              <a:rPr lang="en-US" sz="2000" dirty="0" smtClean="0">
                <a:solidFill>
                  <a:schemeClr val="tx1"/>
                </a:solidFill>
                <a:latin typeface="Consolas"/>
                <a:ea typeface="Osaka"/>
                <a:cs typeface="Consolas"/>
              </a:rPr>
              <a:t>&gt; </a:t>
            </a:r>
            <a:r>
              <a:rPr lang="en-US" sz="2000" dirty="0">
                <a:solidFill>
                  <a:schemeClr val="tx1"/>
                </a:solidFill>
                <a:latin typeface="Consolas"/>
                <a:ea typeface="Osaka"/>
                <a:cs typeface="Consolas"/>
              </a:rPr>
              <a:t>:t r1 `</a:t>
            </a:r>
            <a:r>
              <a:rPr lang="en-US" sz="2000" dirty="0" err="1">
                <a:solidFill>
                  <a:schemeClr val="tx1"/>
                </a:solidFill>
                <a:latin typeface="Consolas"/>
                <a:ea typeface="Osaka"/>
                <a:cs typeface="Consolas"/>
              </a:rPr>
              <a:t>rseq</a:t>
            </a: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r1</a:t>
            </a:r>
          </a:p>
          <a:p>
            <a:pPr>
              <a:spcBef>
                <a:spcPts val="200"/>
              </a:spcBef>
              <a:buNone/>
            </a:pPr>
            <a:r>
              <a:rPr lang="en-US" sz="2000" dirty="0" smtClean="0">
                <a:solidFill>
                  <a:schemeClr val="tx1"/>
                </a:solidFill>
                <a:latin typeface="Consolas"/>
                <a:ea typeface="Osaka"/>
                <a:cs typeface="Consolas"/>
              </a:rPr>
              <a:t>r1 </a:t>
            </a:r>
            <a:r>
              <a:rPr lang="en-US" sz="2000" dirty="0">
                <a:solidFill>
                  <a:schemeClr val="tx1"/>
                </a:solidFill>
                <a:latin typeface="Consolas"/>
                <a:ea typeface="Osaka"/>
                <a:cs typeface="Consolas"/>
              </a:rPr>
              <a:t>`</a:t>
            </a:r>
            <a:r>
              <a:rPr lang="en-US" sz="2000" dirty="0" err="1">
                <a:solidFill>
                  <a:schemeClr val="tx1"/>
                </a:solidFill>
                <a:latin typeface="Consolas"/>
                <a:ea typeface="Osaka"/>
                <a:cs typeface="Consolas"/>
              </a:rPr>
              <a:t>rseq</a:t>
            </a:r>
            <a:r>
              <a:rPr lang="en-US" sz="2000" dirty="0">
                <a:solidFill>
                  <a:schemeClr val="tx1"/>
                </a:solidFill>
                <a:latin typeface="Consolas"/>
                <a:ea typeface="Osaka"/>
                <a:cs typeface="Consolas"/>
              </a:rPr>
              <a:t>` r1 :: R '['("a", 'Many</a:t>
            </a:r>
            <a:r>
              <a:rPr lang="en-US" sz="2000" dirty="0" smtClean="0">
                <a:solidFill>
                  <a:schemeClr val="tx1"/>
                </a:solidFill>
                <a:latin typeface="Consolas"/>
                <a:ea typeface="Osaka"/>
                <a:cs typeface="Consolas"/>
              </a:rPr>
              <a:t>)]</a:t>
            </a:r>
          </a:p>
          <a:p>
            <a:pPr>
              <a:spcBef>
                <a:spcPts val="200"/>
              </a:spcBef>
              <a:buNone/>
            </a:pPr>
            <a:r>
              <a:rPr lang="en-US" sz="2000" dirty="0" err="1" smtClean="0">
                <a:solidFill>
                  <a:schemeClr val="tx1"/>
                </a:solidFill>
                <a:latin typeface="Consolas"/>
                <a:ea typeface="Osaka"/>
                <a:cs typeface="Consolas"/>
              </a:rPr>
              <a:t>ghci</a:t>
            </a:r>
            <a:r>
              <a:rPr lang="en-US" sz="2000" dirty="0" smtClean="0">
                <a:solidFill>
                  <a:schemeClr val="tx1"/>
                </a:solidFill>
                <a:latin typeface="Consolas"/>
                <a:ea typeface="Osaka"/>
                <a:cs typeface="Consolas"/>
              </a:rPr>
              <a:t>&gt; :t r1 `</a:t>
            </a:r>
            <a:r>
              <a:rPr lang="en-US" sz="2000" dirty="0" err="1" smtClean="0">
                <a:solidFill>
                  <a:schemeClr val="tx1"/>
                </a:solidFill>
                <a:latin typeface="Consolas"/>
                <a:ea typeface="Osaka"/>
                <a:cs typeface="Consolas"/>
              </a:rPr>
              <a:t>rseq</a:t>
            </a:r>
            <a:r>
              <a:rPr lang="en-US" sz="2000" dirty="0" smtClean="0">
                <a:solidFill>
                  <a:schemeClr val="tx1"/>
                </a:solidFill>
                <a:latin typeface="Consolas"/>
                <a:ea typeface="Osaka"/>
                <a:cs typeface="Consolas"/>
              </a:rPr>
              <a:t>` r2</a:t>
            </a:r>
          </a:p>
          <a:p>
            <a:pPr>
              <a:spcBef>
                <a:spcPts val="200"/>
              </a:spcBef>
              <a:buNone/>
            </a:pPr>
            <a:r>
              <a:rPr lang="it-IT" sz="2000" dirty="0" smtClean="0">
                <a:solidFill>
                  <a:schemeClr val="tx1"/>
                </a:solidFill>
                <a:latin typeface="Consolas"/>
                <a:ea typeface="Osaka"/>
                <a:cs typeface="Consolas"/>
              </a:rPr>
              <a:t>r1 </a:t>
            </a:r>
            <a:r>
              <a:rPr lang="it-IT" sz="2000" dirty="0">
                <a:solidFill>
                  <a:schemeClr val="tx1"/>
                </a:solidFill>
                <a:latin typeface="Consolas"/>
                <a:ea typeface="Osaka"/>
                <a:cs typeface="Consolas"/>
              </a:rPr>
              <a:t>`</a:t>
            </a:r>
            <a:r>
              <a:rPr lang="it-IT" sz="2000" dirty="0" err="1" smtClean="0">
                <a:solidFill>
                  <a:schemeClr val="tx1"/>
                </a:solidFill>
                <a:latin typeface="Consolas"/>
                <a:ea typeface="Osaka"/>
                <a:cs typeface="Consolas"/>
              </a:rPr>
              <a:t>rseq</a:t>
            </a:r>
            <a:r>
              <a:rPr lang="it-IT" sz="2000" dirty="0">
                <a:solidFill>
                  <a:schemeClr val="tx1"/>
                </a:solidFill>
                <a:latin typeface="Consolas"/>
                <a:ea typeface="Osaka"/>
                <a:cs typeface="Consolas"/>
              </a:rPr>
              <a:t>` r2 :: </a:t>
            </a:r>
            <a:r>
              <a:rPr lang="it-IT" sz="2000" dirty="0" err="1">
                <a:solidFill>
                  <a:schemeClr val="tx1"/>
                </a:solidFill>
                <a:latin typeface="Consolas"/>
                <a:ea typeface="Osaka"/>
                <a:cs typeface="Consolas"/>
              </a:rPr>
              <a:t>R</a:t>
            </a:r>
            <a:r>
              <a:rPr lang="it-IT" sz="2000" dirty="0">
                <a:solidFill>
                  <a:schemeClr val="tx1"/>
                </a:solidFill>
                <a:latin typeface="Consolas"/>
                <a:ea typeface="Osaka"/>
                <a:cs typeface="Consolas"/>
              </a:rPr>
              <a:t> '['("a", 'Once), '("b", 'Once</a:t>
            </a:r>
            <a:r>
              <a:rPr lang="it-IT" sz="2000" dirty="0" smtClean="0">
                <a:solidFill>
                  <a:schemeClr val="tx1"/>
                </a:solidFill>
                <a:latin typeface="Consolas"/>
                <a:ea typeface="Osaka"/>
                <a:cs typeface="Consolas"/>
              </a:rPr>
              <a:t>)]</a:t>
            </a:r>
          </a:p>
          <a:p>
            <a:pPr>
              <a:spcBef>
                <a:spcPts val="200"/>
              </a:spcBef>
              <a:buNone/>
            </a:pPr>
            <a:r>
              <a:rPr lang="fr-FR" sz="2000" dirty="0" err="1" smtClean="0">
                <a:solidFill>
                  <a:schemeClr val="tx1"/>
                </a:solidFill>
                <a:latin typeface="Consolas"/>
                <a:ea typeface="Osaka"/>
                <a:cs typeface="Consolas"/>
              </a:rPr>
              <a:t>ghci</a:t>
            </a:r>
            <a:r>
              <a:rPr lang="fr-FR" sz="2000" dirty="0" smtClean="0">
                <a:solidFill>
                  <a:schemeClr val="tx1"/>
                </a:solidFill>
                <a:latin typeface="Consolas"/>
                <a:ea typeface="Osaka"/>
                <a:cs typeface="Consolas"/>
              </a:rPr>
              <a:t>&gt; :</a:t>
            </a:r>
            <a:r>
              <a:rPr lang="fr-FR" sz="2000" dirty="0" err="1">
                <a:solidFill>
                  <a:schemeClr val="tx1"/>
                </a:solidFill>
                <a:latin typeface="Consolas"/>
                <a:ea typeface="Osaka"/>
                <a:cs typeface="Consolas"/>
              </a:rPr>
              <a:t>t</a:t>
            </a:r>
            <a:r>
              <a:rPr lang="fr-FR" sz="2000" dirty="0">
                <a:solidFill>
                  <a:schemeClr val="tx1"/>
                </a:solidFill>
                <a:latin typeface="Consolas"/>
                <a:ea typeface="Osaka"/>
                <a:cs typeface="Consolas"/>
              </a:rPr>
              <a:t> r1 `</a:t>
            </a:r>
            <a:r>
              <a:rPr lang="fr-FR" sz="2000" dirty="0" err="1">
                <a:solidFill>
                  <a:schemeClr val="tx1"/>
                </a:solidFill>
                <a:latin typeface="Consolas"/>
                <a:ea typeface="Osaka"/>
                <a:cs typeface="Consolas"/>
              </a:rPr>
              <a:t>ralt</a:t>
            </a:r>
            <a:r>
              <a:rPr lang="fr-FR" sz="2000" dirty="0">
                <a:solidFill>
                  <a:schemeClr val="tx1"/>
                </a:solidFill>
                <a:latin typeface="Consolas"/>
                <a:ea typeface="Osaka"/>
                <a:cs typeface="Consolas"/>
              </a:rPr>
              <a:t>` </a:t>
            </a:r>
            <a:r>
              <a:rPr lang="fr-FR" sz="2000" dirty="0" smtClean="0">
                <a:solidFill>
                  <a:schemeClr val="tx1"/>
                </a:solidFill>
                <a:latin typeface="Consolas"/>
                <a:ea typeface="Osaka"/>
                <a:cs typeface="Consolas"/>
              </a:rPr>
              <a:t>r1</a:t>
            </a:r>
          </a:p>
          <a:p>
            <a:pPr>
              <a:spcBef>
                <a:spcPts val="200"/>
              </a:spcBef>
              <a:buNone/>
            </a:pPr>
            <a:r>
              <a:rPr lang="fr-FR" sz="2000" dirty="0" smtClean="0">
                <a:solidFill>
                  <a:schemeClr val="tx1"/>
                </a:solidFill>
                <a:latin typeface="Consolas"/>
                <a:ea typeface="Osaka"/>
                <a:cs typeface="Consolas"/>
              </a:rPr>
              <a:t>r1 </a:t>
            </a:r>
            <a:r>
              <a:rPr lang="fr-FR" sz="2000" dirty="0">
                <a:solidFill>
                  <a:schemeClr val="tx1"/>
                </a:solidFill>
                <a:latin typeface="Consolas"/>
                <a:ea typeface="Osaka"/>
                <a:cs typeface="Consolas"/>
              </a:rPr>
              <a:t>`</a:t>
            </a:r>
            <a:r>
              <a:rPr lang="fr-FR" sz="2000" dirty="0" err="1">
                <a:solidFill>
                  <a:schemeClr val="tx1"/>
                </a:solidFill>
                <a:latin typeface="Consolas"/>
                <a:ea typeface="Osaka"/>
                <a:cs typeface="Consolas"/>
              </a:rPr>
              <a:t>ralt</a:t>
            </a:r>
            <a:r>
              <a:rPr lang="fr-FR" sz="2000" dirty="0" smtClean="0">
                <a:solidFill>
                  <a:schemeClr val="tx1"/>
                </a:solidFill>
                <a:latin typeface="Consolas"/>
                <a:ea typeface="Osaka"/>
                <a:cs typeface="Consolas"/>
              </a:rPr>
              <a:t>` </a:t>
            </a:r>
            <a:r>
              <a:rPr lang="fr-FR" sz="2000" dirty="0">
                <a:solidFill>
                  <a:schemeClr val="tx1"/>
                </a:solidFill>
                <a:latin typeface="Consolas"/>
                <a:ea typeface="Osaka"/>
                <a:cs typeface="Consolas"/>
              </a:rPr>
              <a:t>r1 :: R '['("a", 'Once</a:t>
            </a:r>
            <a:r>
              <a:rPr lang="fr-FR" sz="2000" dirty="0" smtClean="0">
                <a:solidFill>
                  <a:schemeClr val="tx1"/>
                </a:solidFill>
                <a:latin typeface="Consolas"/>
                <a:ea typeface="Osaka"/>
                <a:cs typeface="Consolas"/>
              </a:rPr>
              <a:t>)]</a:t>
            </a:r>
          </a:p>
          <a:p>
            <a:pPr>
              <a:spcBef>
                <a:spcPts val="200"/>
              </a:spcBef>
              <a:buNone/>
            </a:pPr>
            <a:r>
              <a:rPr lang="fr-FR" sz="2000" dirty="0" err="1" smtClean="0">
                <a:solidFill>
                  <a:schemeClr val="tx1"/>
                </a:solidFill>
                <a:latin typeface="Consolas"/>
                <a:ea typeface="Osaka"/>
                <a:cs typeface="Consolas"/>
              </a:rPr>
              <a:t>ghci</a:t>
            </a:r>
            <a:r>
              <a:rPr lang="fr-FR" sz="2000" dirty="0" smtClean="0">
                <a:solidFill>
                  <a:schemeClr val="tx1"/>
                </a:solidFill>
                <a:latin typeface="Consolas"/>
                <a:ea typeface="Osaka"/>
                <a:cs typeface="Consolas"/>
              </a:rPr>
              <a:t>&gt; :</a:t>
            </a:r>
            <a:r>
              <a:rPr lang="fr-FR" sz="2000" dirty="0" err="1">
                <a:solidFill>
                  <a:schemeClr val="tx1"/>
                </a:solidFill>
                <a:latin typeface="Consolas"/>
                <a:ea typeface="Osaka"/>
                <a:cs typeface="Consolas"/>
              </a:rPr>
              <a:t>t</a:t>
            </a:r>
            <a:r>
              <a:rPr lang="fr-FR" sz="2000" dirty="0">
                <a:solidFill>
                  <a:schemeClr val="tx1"/>
                </a:solidFill>
                <a:latin typeface="Consolas"/>
                <a:ea typeface="Osaka"/>
                <a:cs typeface="Consolas"/>
              </a:rPr>
              <a:t> r1 `</a:t>
            </a:r>
            <a:r>
              <a:rPr lang="fr-FR" sz="2000" dirty="0" err="1">
                <a:solidFill>
                  <a:schemeClr val="tx1"/>
                </a:solidFill>
                <a:latin typeface="Consolas"/>
                <a:ea typeface="Osaka"/>
                <a:cs typeface="Consolas"/>
              </a:rPr>
              <a:t>ralt</a:t>
            </a:r>
            <a:r>
              <a:rPr lang="fr-FR" sz="2000" dirty="0">
                <a:solidFill>
                  <a:schemeClr val="tx1"/>
                </a:solidFill>
                <a:latin typeface="Consolas"/>
                <a:ea typeface="Osaka"/>
                <a:cs typeface="Consolas"/>
              </a:rPr>
              <a:t>` </a:t>
            </a:r>
            <a:r>
              <a:rPr lang="fr-FR" sz="2000" dirty="0" smtClean="0">
                <a:solidFill>
                  <a:schemeClr val="tx1"/>
                </a:solidFill>
                <a:latin typeface="Consolas"/>
                <a:ea typeface="Osaka"/>
                <a:cs typeface="Consolas"/>
              </a:rPr>
              <a:t>r2</a:t>
            </a:r>
          </a:p>
          <a:p>
            <a:pPr>
              <a:spcBef>
                <a:spcPts val="200"/>
              </a:spcBef>
              <a:buNone/>
            </a:pPr>
            <a:r>
              <a:rPr lang="fr-FR" sz="2000" dirty="0" smtClean="0">
                <a:solidFill>
                  <a:schemeClr val="tx1"/>
                </a:solidFill>
                <a:latin typeface="Consolas"/>
                <a:ea typeface="Osaka"/>
                <a:cs typeface="Consolas"/>
              </a:rPr>
              <a:t>r1 </a:t>
            </a:r>
            <a:r>
              <a:rPr lang="fr-FR" sz="2000" dirty="0">
                <a:solidFill>
                  <a:schemeClr val="tx1"/>
                </a:solidFill>
                <a:latin typeface="Consolas"/>
                <a:ea typeface="Osaka"/>
                <a:cs typeface="Consolas"/>
              </a:rPr>
              <a:t>`</a:t>
            </a:r>
            <a:r>
              <a:rPr lang="fr-FR" sz="2000" dirty="0" err="1">
                <a:solidFill>
                  <a:schemeClr val="tx1"/>
                </a:solidFill>
                <a:latin typeface="Consolas"/>
                <a:ea typeface="Osaka"/>
                <a:cs typeface="Consolas"/>
              </a:rPr>
              <a:t>ralt</a:t>
            </a:r>
            <a:r>
              <a:rPr lang="fr-FR" sz="2000" dirty="0">
                <a:solidFill>
                  <a:schemeClr val="tx1"/>
                </a:solidFill>
                <a:latin typeface="Consolas"/>
                <a:ea typeface="Osaka"/>
                <a:cs typeface="Consolas"/>
              </a:rPr>
              <a:t>` r2 :: R '['("a", '</a:t>
            </a:r>
            <a:r>
              <a:rPr lang="fr-FR" sz="2000" dirty="0" err="1">
                <a:solidFill>
                  <a:schemeClr val="tx1"/>
                </a:solidFill>
                <a:latin typeface="Consolas"/>
                <a:ea typeface="Osaka"/>
                <a:cs typeface="Consolas"/>
              </a:rPr>
              <a:t>Opt</a:t>
            </a:r>
            <a:r>
              <a:rPr lang="fr-FR" sz="2000" dirty="0">
                <a:solidFill>
                  <a:schemeClr val="tx1"/>
                </a:solidFill>
                <a:latin typeface="Consolas"/>
                <a:ea typeface="Osaka"/>
                <a:cs typeface="Consolas"/>
              </a:rPr>
              <a:t>), '("b", '</a:t>
            </a:r>
            <a:r>
              <a:rPr lang="fr-FR" sz="2000" dirty="0" err="1">
                <a:solidFill>
                  <a:schemeClr val="tx1"/>
                </a:solidFill>
                <a:latin typeface="Consolas"/>
                <a:ea typeface="Osaka"/>
                <a:cs typeface="Consolas"/>
              </a:rPr>
              <a:t>Opt</a:t>
            </a:r>
            <a:r>
              <a:rPr lang="fr-FR" sz="2000" dirty="0" smtClean="0">
                <a:solidFill>
                  <a:schemeClr val="tx1"/>
                </a:solidFill>
                <a:latin typeface="Consolas"/>
                <a:ea typeface="Osaka"/>
                <a:cs typeface="Consolas"/>
              </a:rPr>
              <a:t>)]</a:t>
            </a:r>
          </a:p>
          <a:p>
            <a:pPr>
              <a:spcBef>
                <a:spcPts val="200"/>
              </a:spcBef>
              <a:buNone/>
            </a:pPr>
            <a:r>
              <a:rPr lang="fr-FR" sz="2000" dirty="0" err="1" smtClean="0">
                <a:solidFill>
                  <a:schemeClr val="tx1"/>
                </a:solidFill>
                <a:latin typeface="Consolas"/>
                <a:ea typeface="Osaka"/>
                <a:cs typeface="Consolas"/>
              </a:rPr>
              <a:t>ghci</a:t>
            </a:r>
            <a:r>
              <a:rPr lang="fr-FR" sz="2000" dirty="0">
                <a:solidFill>
                  <a:schemeClr val="tx1"/>
                </a:solidFill>
                <a:latin typeface="Consolas"/>
                <a:ea typeface="Osaka"/>
                <a:cs typeface="Consolas"/>
              </a:rPr>
              <a:t>&gt; :</a:t>
            </a:r>
            <a:r>
              <a:rPr lang="fr-FR" sz="2000" dirty="0" err="1">
                <a:solidFill>
                  <a:schemeClr val="tx1"/>
                </a:solidFill>
                <a:latin typeface="Consolas"/>
                <a:ea typeface="Osaka"/>
                <a:cs typeface="Consolas"/>
              </a:rPr>
              <a:t>t</a:t>
            </a:r>
            <a:r>
              <a:rPr lang="fr-FR" sz="2000" dirty="0">
                <a:solidFill>
                  <a:schemeClr val="tx1"/>
                </a:solidFill>
                <a:latin typeface="Consolas"/>
                <a:ea typeface="Osaka"/>
                <a:cs typeface="Consolas"/>
              </a:rPr>
              <a:t> </a:t>
            </a:r>
            <a:r>
              <a:rPr lang="fr-FR" sz="2000" dirty="0" err="1">
                <a:solidFill>
                  <a:schemeClr val="tx1"/>
                </a:solidFill>
                <a:latin typeface="Consolas"/>
                <a:ea typeface="Osaka"/>
                <a:cs typeface="Consolas"/>
              </a:rPr>
              <a:t>rstar</a:t>
            </a:r>
            <a:r>
              <a:rPr lang="fr-FR" sz="2000" dirty="0">
                <a:solidFill>
                  <a:schemeClr val="tx1"/>
                </a:solidFill>
                <a:latin typeface="Consolas"/>
                <a:ea typeface="Osaka"/>
                <a:cs typeface="Consolas"/>
              </a:rPr>
              <a:t> </a:t>
            </a:r>
            <a:r>
              <a:rPr lang="fr-FR" sz="2000" dirty="0" smtClean="0">
                <a:solidFill>
                  <a:schemeClr val="tx1"/>
                </a:solidFill>
                <a:latin typeface="Consolas"/>
                <a:ea typeface="Osaka"/>
                <a:cs typeface="Consolas"/>
              </a:rPr>
              <a:t>r1</a:t>
            </a:r>
          </a:p>
          <a:p>
            <a:pPr>
              <a:spcBef>
                <a:spcPts val="200"/>
              </a:spcBef>
              <a:buNone/>
            </a:pPr>
            <a:r>
              <a:rPr lang="fr-FR" sz="2000" dirty="0" err="1" smtClean="0">
                <a:solidFill>
                  <a:schemeClr val="tx1"/>
                </a:solidFill>
                <a:latin typeface="Consolas"/>
                <a:ea typeface="Osaka"/>
                <a:cs typeface="Consolas"/>
              </a:rPr>
              <a:t>rstar</a:t>
            </a:r>
            <a:r>
              <a:rPr lang="fr-FR" sz="2000" dirty="0" smtClean="0">
                <a:solidFill>
                  <a:schemeClr val="tx1"/>
                </a:solidFill>
                <a:latin typeface="Consolas"/>
                <a:ea typeface="Osaka"/>
                <a:cs typeface="Consolas"/>
              </a:rPr>
              <a:t> </a:t>
            </a:r>
            <a:r>
              <a:rPr lang="fr-FR" sz="2000" dirty="0">
                <a:solidFill>
                  <a:schemeClr val="tx1"/>
                </a:solidFill>
                <a:latin typeface="Consolas"/>
                <a:ea typeface="Osaka"/>
                <a:cs typeface="Consolas"/>
              </a:rPr>
              <a:t>r1 :: R '['("a", '</a:t>
            </a:r>
            <a:r>
              <a:rPr lang="fr-FR" sz="2000" dirty="0" err="1">
                <a:solidFill>
                  <a:schemeClr val="tx1"/>
                </a:solidFill>
                <a:latin typeface="Consolas"/>
                <a:ea typeface="Osaka"/>
                <a:cs typeface="Consolas"/>
              </a:rPr>
              <a:t>Many</a:t>
            </a:r>
            <a:r>
              <a:rPr lang="fr-FR" sz="2000" dirty="0">
                <a:solidFill>
                  <a:schemeClr val="tx1"/>
                </a:solidFill>
                <a:latin typeface="Consolas"/>
                <a:ea typeface="Osaka"/>
                <a:cs typeface="Consolas"/>
              </a:rPr>
              <a:t>)]</a:t>
            </a:r>
            <a:endParaRPr lang="en-US" sz="2000" dirty="0" smtClean="0">
              <a:solidFill>
                <a:schemeClr val="tx1"/>
              </a:solidFill>
              <a:latin typeface="Consolas"/>
              <a:ea typeface="Osaka"/>
              <a:cs typeface="Consolas"/>
            </a:endParaRPr>
          </a:p>
        </p:txBody>
      </p:sp>
    </p:spTree>
    <p:extLst>
      <p:ext uri="{BB962C8B-B14F-4D97-AF65-F5344CB8AC3E}">
        <p14:creationId xmlns:p14="http://schemas.microsoft.com/office/powerpoint/2010/main" val="5898724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TemplateHaskell</a:t>
            </a:r>
            <a:r>
              <a:rPr lang="en-US" dirty="0" smtClean="0"/>
              <a:t> to promote type functions</a:t>
            </a:r>
            <a:endParaRPr lang="en-US" dirty="0"/>
          </a:p>
        </p:txBody>
      </p:sp>
      <p:sp>
        <p:nvSpPr>
          <p:cNvPr id="3" name="Content Placeholder 2"/>
          <p:cNvSpPr>
            <a:spLocks noGrp="1"/>
          </p:cNvSpPr>
          <p:nvPr>
            <p:ph idx="1"/>
          </p:nvPr>
        </p:nvSpPr>
        <p:spPr>
          <a:xfrm>
            <a:off x="457200" y="1157108"/>
            <a:ext cx="8229599" cy="5272895"/>
          </a:xfrm>
          <a:ln>
            <a:solidFill>
              <a:schemeClr val="accent1"/>
            </a:solidFill>
          </a:ln>
        </p:spPr>
        <p:style>
          <a:lnRef idx="2">
            <a:schemeClr val="accent6"/>
          </a:lnRef>
          <a:fillRef idx="1">
            <a:schemeClr val="lt1"/>
          </a:fillRef>
          <a:effectRef idx="0">
            <a:schemeClr val="accent6"/>
          </a:effectRef>
          <a:fontRef idx="minor">
            <a:schemeClr val="dk1"/>
          </a:fontRef>
        </p:style>
        <p:txBody>
          <a:bodyPr tIns="91440" bIns="91440">
            <a:noAutofit/>
          </a:bodyPr>
          <a:lstStyle/>
          <a:p>
            <a:pPr>
              <a:buNone/>
            </a:pPr>
            <a:r>
              <a:rPr lang="en-US" sz="2000" dirty="0">
                <a:solidFill>
                  <a:schemeClr val="tx1"/>
                </a:solidFill>
                <a:latin typeface="Consolas"/>
                <a:ea typeface="Osaka"/>
                <a:cs typeface="Consolas"/>
              </a:rPr>
              <a:t>$(singletons [d</a:t>
            </a:r>
            <a:r>
              <a:rPr lang="en-US" sz="2000" dirty="0" smtClean="0">
                <a:solidFill>
                  <a:schemeClr val="tx1"/>
                </a:solidFill>
                <a:latin typeface="Consolas"/>
                <a:ea typeface="Osaka"/>
                <a:cs typeface="Consolas"/>
              </a:rPr>
              <a:t>|</a:t>
            </a: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empty :: U</a:t>
            </a: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empty = []</a:t>
            </a: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one :: Symbol -&gt; U</a:t>
            </a: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one s = [(</a:t>
            </a:r>
            <a:r>
              <a:rPr lang="en-US" sz="2000" dirty="0" err="1" smtClean="0">
                <a:solidFill>
                  <a:schemeClr val="tx1"/>
                </a:solidFill>
                <a:latin typeface="Consolas"/>
                <a:ea typeface="Osaka"/>
                <a:cs typeface="Consolas"/>
              </a:rPr>
              <a:t>s,Once</a:t>
            </a:r>
            <a:r>
              <a:rPr lang="en-US" sz="2000" dirty="0" smtClean="0">
                <a:solidFill>
                  <a:schemeClr val="tx1"/>
                </a:solidFill>
                <a:latin typeface="Consolas"/>
                <a:ea typeface="Osaka"/>
                <a:cs typeface="Consolas"/>
              </a:rPr>
              <a:t>)]</a:t>
            </a:r>
          </a:p>
          <a:p>
            <a:pPr>
              <a:buNone/>
            </a:pPr>
            <a:r>
              <a:rPr lang="en-US" sz="2000" dirty="0" smtClean="0">
                <a:solidFill>
                  <a:schemeClr val="tx1"/>
                </a:solidFill>
                <a:latin typeface="Consolas"/>
                <a:ea typeface="Osaka"/>
                <a:cs typeface="Consolas"/>
              </a:rPr>
              <a:t>   merge </a:t>
            </a:r>
            <a:r>
              <a:rPr lang="en-US" sz="2000" dirty="0">
                <a:solidFill>
                  <a:schemeClr val="tx1"/>
                </a:solidFill>
                <a:latin typeface="Consolas"/>
                <a:ea typeface="Osaka"/>
                <a:cs typeface="Consolas"/>
              </a:rPr>
              <a:t>:: U -&gt; U -&gt; U  </a:t>
            </a:r>
            <a:r>
              <a:rPr lang="en-US" sz="2000" dirty="0" smtClean="0">
                <a:solidFill>
                  <a:schemeClr val="tx1"/>
                </a:solidFill>
                <a:latin typeface="Consolas"/>
                <a:ea typeface="Osaka"/>
                <a:cs typeface="Consolas"/>
              </a:rPr>
              <a:t>  </a:t>
            </a:r>
          </a:p>
          <a:p>
            <a:pPr>
              <a:buNone/>
            </a:pPr>
            <a:r>
              <a:rPr lang="en-US" sz="2000" dirty="0" smtClean="0">
                <a:solidFill>
                  <a:schemeClr val="tx1"/>
                </a:solidFill>
                <a:latin typeface="Consolas"/>
                <a:ea typeface="Osaka"/>
                <a:cs typeface="Consolas"/>
              </a:rPr>
              <a:t>   merge </a:t>
            </a:r>
            <a:r>
              <a:rPr lang="en-US" sz="2000" dirty="0">
                <a:solidFill>
                  <a:schemeClr val="tx1"/>
                </a:solidFill>
                <a:latin typeface="Consolas"/>
                <a:ea typeface="Osaka"/>
                <a:cs typeface="Consolas"/>
              </a:rPr>
              <a:t>m  [] = m  </a:t>
            </a:r>
            <a:endParaRPr lang="en-US" sz="2000" dirty="0" smtClean="0">
              <a:solidFill>
                <a:schemeClr val="tx1"/>
              </a:solidFill>
              <a:latin typeface="Consolas"/>
              <a:ea typeface="Osaka"/>
              <a:cs typeface="Consolas"/>
            </a:endParaRPr>
          </a:p>
          <a:p>
            <a:pPr>
              <a:buNone/>
            </a:pPr>
            <a:r>
              <a:rPr lang="en-US" sz="2000" dirty="0" smtClean="0">
                <a:solidFill>
                  <a:schemeClr val="tx1"/>
                </a:solidFill>
                <a:latin typeface="Consolas"/>
                <a:ea typeface="Osaka"/>
                <a:cs typeface="Consolas"/>
              </a:rPr>
              <a:t>   merge </a:t>
            </a:r>
            <a:r>
              <a:rPr lang="en-US" sz="2000" dirty="0">
                <a:solidFill>
                  <a:schemeClr val="tx1"/>
                </a:solidFill>
                <a:latin typeface="Consolas"/>
                <a:ea typeface="Osaka"/>
                <a:cs typeface="Consolas"/>
              </a:rPr>
              <a:t>[] m  = m  </a:t>
            </a:r>
            <a:endParaRPr lang="en-US" sz="2000" dirty="0" smtClean="0">
              <a:solidFill>
                <a:schemeClr val="tx1"/>
              </a:solidFill>
              <a:latin typeface="Consolas"/>
              <a:ea typeface="Osaka"/>
              <a:cs typeface="Consolas"/>
            </a:endParaRPr>
          </a:p>
          <a:p>
            <a:pPr>
              <a:buNone/>
            </a:pPr>
            <a:r>
              <a:rPr lang="en-US" sz="2000" dirty="0" smtClean="0">
                <a:solidFill>
                  <a:schemeClr val="tx1"/>
                </a:solidFill>
                <a:latin typeface="Consolas"/>
                <a:ea typeface="Osaka"/>
                <a:cs typeface="Consolas"/>
              </a:rPr>
              <a:t>   merge </a:t>
            </a:r>
            <a:r>
              <a:rPr lang="en-US" sz="2000" dirty="0">
                <a:solidFill>
                  <a:schemeClr val="tx1"/>
                </a:solidFill>
                <a:latin typeface="Consolas"/>
                <a:ea typeface="Osaka"/>
                <a:cs typeface="Consolas"/>
              </a:rPr>
              <a:t>(e1</a:t>
            </a:r>
            <a:r>
              <a:rPr lang="en-US" sz="2000" dirty="0" smtClean="0">
                <a:solidFill>
                  <a:schemeClr val="tx1"/>
                </a:solidFill>
                <a:latin typeface="Consolas"/>
                <a:ea typeface="Osaka"/>
                <a:cs typeface="Consolas"/>
              </a:rPr>
              <a:t>@(n1,o1</a:t>
            </a:r>
            <a:r>
              <a:rPr lang="en-US" sz="2000" dirty="0">
                <a:solidFill>
                  <a:schemeClr val="tx1"/>
                </a:solidFill>
                <a:latin typeface="Consolas"/>
                <a:ea typeface="Osaka"/>
                <a:cs typeface="Consolas"/>
              </a:rPr>
              <a:t>):t1) (e2</a:t>
            </a:r>
            <a:r>
              <a:rPr lang="en-US" sz="2000" dirty="0" smtClean="0">
                <a:solidFill>
                  <a:schemeClr val="tx1"/>
                </a:solidFill>
                <a:latin typeface="Consolas"/>
                <a:ea typeface="Osaka"/>
                <a:cs typeface="Consolas"/>
              </a:rPr>
              <a:t>@(n2,o2</a:t>
            </a:r>
            <a:r>
              <a:rPr lang="en-US" sz="2000" dirty="0">
                <a:solidFill>
                  <a:schemeClr val="tx1"/>
                </a:solidFill>
                <a:latin typeface="Consolas"/>
                <a:ea typeface="Osaka"/>
                <a:cs typeface="Consolas"/>
              </a:rPr>
              <a:t>):t2) =    </a:t>
            </a:r>
            <a:endParaRPr lang="en-US" sz="2000" dirty="0" smtClean="0">
              <a:solidFill>
                <a:schemeClr val="tx1"/>
              </a:solidFill>
              <a:latin typeface="Consolas"/>
              <a:ea typeface="Osaka"/>
              <a:cs typeface="Consolas"/>
            </a:endParaRPr>
          </a:p>
          <a:p>
            <a:pPr>
              <a:buNone/>
            </a:pPr>
            <a:r>
              <a:rPr lang="en-US" sz="2000" dirty="0" smtClean="0">
                <a:solidFill>
                  <a:schemeClr val="tx1"/>
                </a:solidFill>
                <a:latin typeface="Consolas"/>
                <a:ea typeface="Osaka"/>
                <a:cs typeface="Consolas"/>
              </a:rPr>
              <a:t>     if n1 </a:t>
            </a: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n2 </a:t>
            </a:r>
            <a:r>
              <a:rPr lang="en-US" sz="2000" dirty="0">
                <a:solidFill>
                  <a:schemeClr val="tx1"/>
                </a:solidFill>
                <a:latin typeface="Consolas"/>
                <a:ea typeface="Osaka"/>
                <a:cs typeface="Consolas"/>
              </a:rPr>
              <a:t>then </a:t>
            </a:r>
            <a:r>
              <a:rPr lang="en-US" sz="2000" dirty="0" smtClean="0">
                <a:solidFill>
                  <a:schemeClr val="tx1"/>
                </a:solidFill>
                <a:latin typeface="Consolas"/>
                <a:ea typeface="Osaka"/>
                <a:cs typeface="Consolas"/>
              </a:rPr>
              <a:t>(n1, Many</a:t>
            </a:r>
            <a:r>
              <a:rPr lang="en-US" sz="2000" dirty="0">
                <a:solidFill>
                  <a:schemeClr val="tx1"/>
                </a:solidFill>
                <a:latin typeface="Consolas"/>
                <a:ea typeface="Osaka"/>
                <a:cs typeface="Consolas"/>
              </a:rPr>
              <a:t>) : merge t1 t2    </a:t>
            </a:r>
            <a:endParaRPr lang="en-US" sz="2000" dirty="0" smtClean="0">
              <a:solidFill>
                <a:schemeClr val="tx1"/>
              </a:solidFill>
              <a:latin typeface="Consolas"/>
              <a:ea typeface="Osaka"/>
              <a:cs typeface="Consolas"/>
            </a:endParaRPr>
          </a:p>
          <a:p>
            <a:pPr>
              <a:buNone/>
            </a:pPr>
            <a:r>
              <a:rPr lang="en-US" sz="2000" dirty="0" smtClean="0">
                <a:solidFill>
                  <a:schemeClr val="tx1"/>
                </a:solidFill>
                <a:latin typeface="Consolas"/>
                <a:ea typeface="Osaka"/>
                <a:cs typeface="Consolas"/>
              </a:rPr>
              <a:t>     else </a:t>
            </a:r>
            <a:r>
              <a:rPr lang="en-US" sz="2000" dirty="0">
                <a:solidFill>
                  <a:schemeClr val="tx1"/>
                </a:solidFill>
                <a:latin typeface="Consolas"/>
                <a:ea typeface="Osaka"/>
                <a:cs typeface="Consolas"/>
              </a:rPr>
              <a:t>if </a:t>
            </a:r>
            <a:r>
              <a:rPr lang="en-US" sz="2000" dirty="0" smtClean="0">
                <a:solidFill>
                  <a:schemeClr val="tx1"/>
                </a:solidFill>
                <a:latin typeface="Consolas"/>
                <a:ea typeface="Osaka"/>
                <a:cs typeface="Consolas"/>
              </a:rPr>
              <a:t>n1 </a:t>
            </a:r>
            <a:r>
              <a:rPr lang="en-US" sz="2000" dirty="0">
                <a:solidFill>
                  <a:schemeClr val="tx1"/>
                </a:solidFill>
                <a:latin typeface="Consolas"/>
                <a:ea typeface="Osaka"/>
                <a:cs typeface="Consolas"/>
              </a:rPr>
              <a:t>&lt;= </a:t>
            </a:r>
            <a:r>
              <a:rPr lang="en-US" sz="2000" dirty="0" smtClean="0">
                <a:solidFill>
                  <a:schemeClr val="tx1"/>
                </a:solidFill>
                <a:latin typeface="Consolas"/>
                <a:ea typeface="Osaka"/>
                <a:cs typeface="Consolas"/>
              </a:rPr>
              <a:t>n2 </a:t>
            </a:r>
            <a:r>
              <a:rPr lang="en-US" sz="2000" dirty="0">
                <a:solidFill>
                  <a:schemeClr val="tx1"/>
                </a:solidFill>
                <a:latin typeface="Consolas"/>
                <a:ea typeface="Osaka"/>
                <a:cs typeface="Consolas"/>
              </a:rPr>
              <a:t>then e1 : merge t1 (e2:t2)      </a:t>
            </a:r>
            <a:endParaRPr lang="en-US" sz="2000" dirty="0" smtClean="0">
              <a:solidFill>
                <a:schemeClr val="tx1"/>
              </a:solidFill>
              <a:latin typeface="Consolas"/>
              <a:ea typeface="Osaka"/>
              <a:cs typeface="Consolas"/>
            </a:endParaRPr>
          </a:p>
          <a:p>
            <a:pPr>
              <a:buNone/>
            </a:pPr>
            <a:r>
              <a:rPr lang="en-US" sz="2000" dirty="0" smtClean="0">
                <a:solidFill>
                  <a:schemeClr val="tx1"/>
                </a:solidFill>
                <a:latin typeface="Consolas"/>
                <a:ea typeface="Osaka"/>
                <a:cs typeface="Consolas"/>
              </a:rPr>
              <a:t>     else </a:t>
            </a:r>
            <a:r>
              <a:rPr lang="en-US" sz="2000" dirty="0">
                <a:solidFill>
                  <a:schemeClr val="tx1"/>
                </a:solidFill>
                <a:latin typeface="Consolas"/>
                <a:ea typeface="Osaka"/>
                <a:cs typeface="Consolas"/>
              </a:rPr>
              <a:t>e2 : merge (e1:t1) </a:t>
            </a:r>
            <a:r>
              <a:rPr lang="en-US" sz="2000" dirty="0" smtClean="0">
                <a:solidFill>
                  <a:schemeClr val="tx1"/>
                </a:solidFill>
                <a:latin typeface="Consolas"/>
                <a:ea typeface="Osaka"/>
                <a:cs typeface="Consolas"/>
              </a:rPr>
              <a:t>t2</a:t>
            </a: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a:t>
            </a:r>
          </a:p>
        </p:txBody>
      </p:sp>
      <p:sp>
        <p:nvSpPr>
          <p:cNvPr id="4" name="TextBox 3"/>
          <p:cNvSpPr txBox="1"/>
          <p:nvPr/>
        </p:nvSpPr>
        <p:spPr>
          <a:xfrm>
            <a:off x="5498758" y="6488668"/>
            <a:ext cx="3345724" cy="369332"/>
          </a:xfrm>
          <a:prstGeom prst="rect">
            <a:avLst/>
          </a:prstGeom>
          <a:noFill/>
        </p:spPr>
        <p:txBody>
          <a:bodyPr wrap="none" rtlCol="0">
            <a:spAutoFit/>
          </a:bodyPr>
          <a:lstStyle/>
          <a:p>
            <a:r>
              <a:rPr lang="en-US" dirty="0" smtClean="0"/>
              <a:t>[Eisenberg and </a:t>
            </a:r>
            <a:r>
              <a:rPr lang="en-US" dirty="0" err="1" smtClean="0"/>
              <a:t>Stolarek</a:t>
            </a:r>
            <a:r>
              <a:rPr lang="en-US" dirty="0" smtClean="0"/>
              <a:t>, HS 2014]</a:t>
            </a:r>
            <a:endParaRPr lang="en-US" dirty="0"/>
          </a:p>
        </p:txBody>
      </p:sp>
    </p:spTree>
    <p:extLst>
      <p:ext uri="{BB962C8B-B14F-4D97-AF65-F5344CB8AC3E}">
        <p14:creationId xmlns:p14="http://schemas.microsoft.com/office/powerpoint/2010/main" val="307900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a:t>
            </a:r>
            <a:r>
              <a:rPr lang="en-US" dirty="0" smtClean="0"/>
              <a:t> Derivatives</a:t>
            </a:r>
            <a:endParaRPr lang="en-US" dirty="0"/>
          </a:p>
        </p:txBody>
      </p:sp>
      <p:sp>
        <p:nvSpPr>
          <p:cNvPr id="3" name="Content Placeholder 2"/>
          <p:cNvSpPr>
            <a:spLocks noGrp="1"/>
          </p:cNvSpPr>
          <p:nvPr>
            <p:ph idx="1"/>
          </p:nvPr>
        </p:nvSpPr>
        <p:spPr/>
        <p:txBody>
          <a:bodyPr>
            <a:normAutofit/>
          </a:bodyPr>
          <a:lstStyle/>
          <a:p>
            <a:pPr marL="0" lv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r </a:t>
            </a:r>
            <a:r>
              <a:rPr lang="en-US" sz="2400" dirty="0">
                <a:latin typeface="Consolas" charset="0"/>
                <a:ea typeface="Consolas" charset="0"/>
                <a:cs typeface="Consolas" charset="0"/>
              </a:rPr>
              <a:t>= [re</a:t>
            </a:r>
            <a:r>
              <a:rPr lang="en-US" sz="2400" dirty="0" smtClean="0">
                <a:latin typeface="Consolas" charset="0"/>
                <a:ea typeface="Consolas" charset="0"/>
                <a:cs typeface="Consolas" charset="0"/>
              </a:rPr>
              <a:t>|....|]  --matches any 4 chars</a:t>
            </a:r>
          </a:p>
          <a:p>
            <a:pPr mar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a:t>
            </a:r>
            <a:r>
              <a:rPr lang="en-US" sz="2400" dirty="0" err="1" smtClean="0">
                <a:latin typeface="Consolas" charset="0"/>
                <a:ea typeface="Consolas" charset="0"/>
                <a:cs typeface="Consolas" charset="0"/>
              </a:rPr>
              <a:t>deriv</a:t>
            </a:r>
            <a:r>
              <a:rPr lang="en-US" sz="2400" dirty="0" smtClean="0">
                <a:latin typeface="Consolas" charset="0"/>
                <a:ea typeface="Consolas" charset="0"/>
                <a:cs typeface="Consolas" charset="0"/>
              </a:rPr>
              <a:t> </a:t>
            </a:r>
            <a:r>
              <a:rPr lang="en-US" sz="2400" dirty="0">
                <a:latin typeface="Consolas" charset="0"/>
                <a:ea typeface="Consolas" charset="0"/>
                <a:cs typeface="Consolas" charset="0"/>
              </a:rPr>
              <a:t>r </a:t>
            </a:r>
            <a:r>
              <a:rPr lang="en-US" sz="2400" dirty="0" smtClean="0">
                <a:latin typeface="Consolas" charset="0"/>
                <a:ea typeface="Consolas" charset="0"/>
                <a:cs typeface="Consolas" charset="0"/>
              </a:rPr>
              <a:t>'P'       </a:t>
            </a:r>
          </a:p>
          <a:p>
            <a:pPr marL="0" indent="0">
              <a:lnSpc>
                <a:spcPct val="100000"/>
              </a:lnSpc>
              <a:spcBef>
                <a:spcPts val="0"/>
              </a:spcBef>
              <a:buNone/>
            </a:pPr>
            <a:r>
              <a:rPr lang="en-US" sz="2400" dirty="0" smtClean="0">
                <a:solidFill>
                  <a:schemeClr val="accent4"/>
                </a:solidFill>
                <a:latin typeface="Consolas" charset="0"/>
                <a:ea typeface="Consolas" charset="0"/>
                <a:cs typeface="Consolas" charset="0"/>
              </a:rPr>
              <a:t>...</a:t>
            </a:r>
          </a:p>
          <a:p>
            <a:pPr mar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a:t>
            </a:r>
            <a:r>
              <a:rPr lang="en-US" sz="2400" dirty="0" err="1" smtClean="0">
                <a:latin typeface="Consolas" charset="0"/>
                <a:ea typeface="Consolas" charset="0"/>
                <a:cs typeface="Consolas" charset="0"/>
              </a:rPr>
              <a:t>deriv</a:t>
            </a:r>
            <a:r>
              <a:rPr lang="en-US" sz="2400" dirty="0" smtClean="0">
                <a:latin typeface="Consolas" charset="0"/>
                <a:ea typeface="Consolas" charset="0"/>
                <a:cs typeface="Consolas" charset="0"/>
              </a:rPr>
              <a:t> it 'O'     </a:t>
            </a:r>
          </a:p>
          <a:p>
            <a:pPr marL="0" indent="0">
              <a:lnSpc>
                <a:spcPct val="100000"/>
              </a:lnSpc>
              <a:spcBef>
                <a:spcPts val="0"/>
              </a:spcBef>
              <a:buNone/>
            </a:pPr>
            <a:r>
              <a:rPr lang="en-US" sz="2400" dirty="0" smtClean="0">
                <a:solidFill>
                  <a:schemeClr val="accent4"/>
                </a:solidFill>
                <a:latin typeface="Consolas" charset="0"/>
                <a:ea typeface="Consolas" charset="0"/>
                <a:cs typeface="Consolas" charset="0"/>
              </a:rPr>
              <a:t>..</a:t>
            </a:r>
          </a:p>
          <a:p>
            <a:pPr mar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a:t>
            </a:r>
            <a:r>
              <a:rPr lang="en-US" sz="2400" dirty="0" err="1" smtClean="0">
                <a:latin typeface="Consolas" charset="0"/>
                <a:ea typeface="Consolas" charset="0"/>
                <a:cs typeface="Consolas" charset="0"/>
              </a:rPr>
              <a:t>deriv</a:t>
            </a:r>
            <a:r>
              <a:rPr lang="en-US" sz="2400" dirty="0" smtClean="0">
                <a:latin typeface="Consolas" charset="0"/>
                <a:ea typeface="Consolas" charset="0"/>
                <a:cs typeface="Consolas" charset="0"/>
              </a:rPr>
              <a:t> it </a:t>
            </a:r>
            <a:r>
              <a:rPr lang="en-US" sz="2400" dirty="0">
                <a:latin typeface="Consolas" charset="0"/>
                <a:ea typeface="Consolas" charset="0"/>
                <a:cs typeface="Consolas" charset="0"/>
              </a:rPr>
              <a:t>'P</a:t>
            </a:r>
            <a:r>
              <a:rPr lang="en-US" sz="2400" dirty="0" smtClean="0">
                <a:latin typeface="Consolas" charset="0"/>
                <a:ea typeface="Consolas" charset="0"/>
                <a:cs typeface="Consolas" charset="0"/>
              </a:rPr>
              <a:t>'  </a:t>
            </a:r>
          </a:p>
          <a:p>
            <a:pPr marL="0" indent="0">
              <a:lnSpc>
                <a:spcPct val="100000"/>
              </a:lnSpc>
              <a:spcBef>
                <a:spcPts val="0"/>
              </a:spcBef>
              <a:buNone/>
            </a:pPr>
            <a:r>
              <a:rPr lang="en-US" sz="2400" dirty="0" smtClean="0">
                <a:solidFill>
                  <a:schemeClr val="accent4"/>
                </a:solidFill>
                <a:latin typeface="Consolas" charset="0"/>
                <a:ea typeface="Consolas" charset="0"/>
                <a:cs typeface="Consolas" charset="0"/>
              </a:rPr>
              <a:t>.</a:t>
            </a:r>
          </a:p>
          <a:p>
            <a:pPr mar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a:t>
            </a:r>
            <a:r>
              <a:rPr lang="en-US" sz="2400" dirty="0" err="1" smtClean="0">
                <a:latin typeface="Consolas" charset="0"/>
                <a:ea typeface="Consolas" charset="0"/>
                <a:cs typeface="Consolas" charset="0"/>
              </a:rPr>
              <a:t>deriv</a:t>
            </a:r>
            <a:r>
              <a:rPr lang="en-US" sz="2400" dirty="0" smtClean="0">
                <a:latin typeface="Consolas" charset="0"/>
                <a:ea typeface="Consolas" charset="0"/>
                <a:cs typeface="Consolas" charset="0"/>
              </a:rPr>
              <a:t> it </a:t>
            </a:r>
            <a:r>
              <a:rPr lang="en-US" sz="2400" dirty="0">
                <a:latin typeface="Consolas" charset="0"/>
                <a:ea typeface="Consolas" charset="0"/>
                <a:cs typeface="Consolas" charset="0"/>
              </a:rPr>
              <a:t>'L</a:t>
            </a:r>
            <a:r>
              <a:rPr lang="en-US" sz="2400" dirty="0" smtClean="0">
                <a:latin typeface="Consolas" charset="0"/>
                <a:ea typeface="Consolas" charset="0"/>
                <a:cs typeface="Consolas" charset="0"/>
              </a:rPr>
              <a:t>'  </a:t>
            </a:r>
          </a:p>
          <a:p>
            <a:pPr marL="0" indent="0">
              <a:lnSpc>
                <a:spcPct val="100000"/>
              </a:lnSpc>
              <a:spcBef>
                <a:spcPts val="0"/>
              </a:spcBef>
              <a:buNone/>
            </a:pPr>
            <a:r>
              <a:rPr lang="en-US" sz="2400" dirty="0" err="1" smtClean="0">
                <a:solidFill>
                  <a:schemeClr val="accent4"/>
                </a:solidFill>
                <a:latin typeface="Consolas" charset="0"/>
                <a:ea typeface="Consolas" charset="0"/>
                <a:cs typeface="Consolas" charset="0"/>
              </a:rPr>
              <a:t>ε</a:t>
            </a:r>
            <a:endParaRPr lang="en-US" sz="2400" dirty="0">
              <a:solidFill>
                <a:schemeClr val="accent4"/>
              </a:solidFill>
              <a:latin typeface="Consolas" charset="0"/>
              <a:ea typeface="Consolas" charset="0"/>
              <a:cs typeface="Consolas" charset="0"/>
            </a:endParaRPr>
          </a:p>
          <a:p>
            <a:pPr marL="0" lv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extract it</a:t>
            </a:r>
          </a:p>
          <a:p>
            <a:pPr marL="0" lvl="0" indent="0">
              <a:lnSpc>
                <a:spcPct val="100000"/>
              </a:lnSpc>
              <a:spcBef>
                <a:spcPts val="0"/>
              </a:spcBef>
              <a:buNone/>
            </a:pPr>
            <a:r>
              <a:rPr lang="en-US" sz="2400" dirty="0" smtClean="0">
                <a:latin typeface="Consolas" charset="0"/>
                <a:ea typeface="Consolas" charset="0"/>
                <a:cs typeface="Consolas" charset="0"/>
              </a:rPr>
              <a:t>Just {}</a:t>
            </a:r>
          </a:p>
        </p:txBody>
      </p:sp>
    </p:spTree>
    <p:extLst>
      <p:ext uri="{BB962C8B-B14F-4D97-AF65-F5344CB8AC3E}">
        <p14:creationId xmlns:p14="http://schemas.microsoft.com/office/powerpoint/2010/main" val="76669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a:t>
            </a:r>
            <a:r>
              <a:rPr lang="en-US" dirty="0" smtClean="0"/>
              <a:t> derivative matching</a:t>
            </a:r>
            <a:endParaRPr lang="en-US" dirty="0"/>
          </a:p>
        </p:txBody>
      </p:sp>
      <p:sp>
        <p:nvSpPr>
          <p:cNvPr id="3" name="Content Placeholder 2"/>
          <p:cNvSpPr>
            <a:spLocks noGrp="1"/>
          </p:cNvSpPr>
          <p:nvPr>
            <p:ph idx="1"/>
          </p:nvPr>
        </p:nvSpPr>
        <p:spPr/>
        <p:txBody>
          <a:bodyPr>
            <a:normAutofit/>
          </a:bodyPr>
          <a:lstStyle/>
          <a:p>
            <a:pPr marL="0" lv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r </a:t>
            </a:r>
            <a:r>
              <a:rPr lang="en-US" dirty="0">
                <a:latin typeface="Consolas" charset="0"/>
                <a:ea typeface="Consolas" charset="0"/>
                <a:cs typeface="Consolas" charset="0"/>
              </a:rPr>
              <a:t>= [re|(?P&lt;b&gt;..)(?P&lt;a&gt;..)|]</a:t>
            </a:r>
            <a:endParaRPr lang="en-US" dirty="0" smtClean="0">
              <a:latin typeface="Consolas" charset="0"/>
              <a:ea typeface="Consolas" charset="0"/>
              <a:cs typeface="Consolas" charset="0"/>
            </a:endParaRP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a:t>
            </a:r>
            <a:r>
              <a:rPr lang="en-US" dirty="0">
                <a:latin typeface="Consolas" charset="0"/>
                <a:ea typeface="Consolas" charset="0"/>
                <a:cs typeface="Consolas" charset="0"/>
              </a:rPr>
              <a:t>r </a:t>
            </a:r>
            <a:r>
              <a:rPr lang="en-US" dirty="0" smtClean="0">
                <a:latin typeface="Consolas" charset="0"/>
                <a:ea typeface="Consolas" charset="0"/>
                <a:cs typeface="Consolas" charset="0"/>
              </a:rPr>
              <a:t>'P'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a:t>
            </a:r>
            <a:r>
              <a:rPr lang="en-US" dirty="0" smtClean="0">
                <a:solidFill>
                  <a:schemeClr val="accent4"/>
                </a:solidFill>
                <a:latin typeface="Consolas" charset="0"/>
                <a:ea typeface="Consolas" charset="0"/>
                <a:cs typeface="Consolas" charset="0"/>
              </a:rPr>
              <a:t>"&gt;.)(?</a:t>
            </a:r>
            <a:r>
              <a:rPr lang="en-US" dirty="0">
                <a:solidFill>
                  <a:schemeClr val="accent4"/>
                </a:solidFill>
                <a:latin typeface="Consolas" charset="0"/>
                <a:ea typeface="Consolas" charset="0"/>
                <a:cs typeface="Consolas" charset="0"/>
              </a:rPr>
              <a:t>P&lt;a</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'O'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)(?P&lt;a</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a:t>
            </a:r>
            <a:r>
              <a:rPr lang="en-US" dirty="0">
                <a:latin typeface="Consolas" charset="0"/>
                <a:ea typeface="Consolas" charset="0"/>
                <a:cs typeface="Consolas" charset="0"/>
              </a:rPr>
              <a:t>'P</a:t>
            </a:r>
            <a:r>
              <a:rPr lang="en-US" dirty="0" smtClean="0">
                <a:latin typeface="Consolas" charset="0"/>
                <a:ea typeface="Consolas" charset="0"/>
                <a:cs typeface="Consolas" charset="0"/>
              </a:rPr>
              <a:t>'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a:"P</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a:t>
            </a:r>
            <a:r>
              <a:rPr lang="en-US" dirty="0">
                <a:latin typeface="Consolas" charset="0"/>
                <a:ea typeface="Consolas" charset="0"/>
                <a:cs typeface="Consolas" charset="0"/>
              </a:rPr>
              <a:t>'L</a:t>
            </a:r>
            <a:r>
              <a:rPr lang="en-US" dirty="0" smtClean="0">
                <a:latin typeface="Consolas" charset="0"/>
                <a:ea typeface="Consolas" charset="0"/>
                <a:cs typeface="Consolas" charset="0"/>
              </a:rPr>
              <a:t>'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a:"PL</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p>
          <a:p>
            <a:pPr marL="0" lv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a:latin typeface="Consolas" charset="0"/>
                <a:ea typeface="Consolas" charset="0"/>
                <a:cs typeface="Consolas" charset="0"/>
              </a:rPr>
              <a:t>extract </a:t>
            </a:r>
            <a:r>
              <a:rPr lang="en-US" dirty="0" smtClean="0">
                <a:latin typeface="Consolas" charset="0"/>
                <a:ea typeface="Consolas" charset="0"/>
                <a:cs typeface="Consolas" charset="0"/>
              </a:rPr>
              <a:t>it</a:t>
            </a:r>
          </a:p>
          <a:p>
            <a:pPr marL="0" lvl="0" indent="0">
              <a:lnSpc>
                <a:spcPct val="100000"/>
              </a:lnSpc>
              <a:spcBef>
                <a:spcPts val="0"/>
              </a:spcBef>
              <a:buNone/>
            </a:pPr>
            <a:r>
              <a:rPr lang="en-US" dirty="0" smtClean="0">
                <a:latin typeface="Consolas" charset="0"/>
                <a:ea typeface="Consolas" charset="0"/>
                <a:cs typeface="Consolas" charset="0"/>
              </a:rPr>
              <a:t>Just </a:t>
            </a:r>
            <a:r>
              <a:rPr lang="en-US" dirty="0">
                <a:latin typeface="Consolas" charset="0"/>
                <a:ea typeface="Consolas" charset="0"/>
                <a:cs typeface="Consolas" charset="0"/>
              </a:rPr>
              <a:t>{a="</a:t>
            </a:r>
            <a:r>
              <a:rPr lang="en-US" dirty="0" err="1">
                <a:latin typeface="Consolas" charset="0"/>
                <a:ea typeface="Consolas" charset="0"/>
                <a:cs typeface="Consolas" charset="0"/>
              </a:rPr>
              <a:t>PL",b</a:t>
            </a:r>
            <a:r>
              <a:rPr lang="en-US" dirty="0">
                <a:latin typeface="Consolas" charset="0"/>
                <a:ea typeface="Consolas" charset="0"/>
                <a:cs typeface="Consolas" charset="0"/>
              </a:rPr>
              <a:t>="PO"}</a:t>
            </a:r>
          </a:p>
        </p:txBody>
      </p:sp>
    </p:spTree>
    <p:extLst>
      <p:ext uri="{BB962C8B-B14F-4D97-AF65-F5344CB8AC3E}">
        <p14:creationId xmlns:p14="http://schemas.microsoft.com/office/powerpoint/2010/main" val="31494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57202" y="1157108"/>
            <a:ext cx="8229599" cy="5272895"/>
          </a:xfrm>
          <a:prstGeom prst="rect">
            <a:avLst/>
          </a:prstGeom>
        </p:spPr>
        <p:style>
          <a:lnRef idx="2">
            <a:schemeClr val="accent6"/>
          </a:lnRef>
          <a:fillRef idx="1">
            <a:schemeClr val="lt1"/>
          </a:fillRef>
          <a:effectRef idx="0">
            <a:schemeClr val="accent6"/>
          </a:effectRef>
          <a:fontRef idx="minor">
            <a:schemeClr val="dk1"/>
          </a:fontRef>
        </p:style>
        <p:txBody>
          <a:bodyPr vert="horz" lIns="91436" tIns="45718" rIns="91436" bIns="45718" rtlCol="0">
            <a:noAutofit/>
          </a:bodyPr>
          <a:lstStyle/>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data Color = R | B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data Tree  = E | T Tree A Tree</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endParaRPr kumimoji="0" lang="en-US" sz="2000" b="0" i="0" u="none" strike="noStrike" kern="1200" cap="none" spc="0" normalizeH="0" baseline="0" noProof="0" smtClean="0">
              <a:ln>
                <a:noFill/>
              </a:ln>
              <a:solidFill>
                <a:schemeClr val="dk1"/>
              </a:solidFill>
              <a:effectLst/>
              <a:uLnTx/>
              <a:uFillTx/>
              <a:latin typeface="Consolas"/>
              <a:ea typeface="Osaka"/>
              <a:cs typeface="Consolas"/>
            </a:endParaRP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insert :: Tree -&gt; A -&gt; Tree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insert s x =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blacken (</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 s</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a:t>
            </a:r>
            <a:r>
              <a:rPr kumimoji="0" lang="en-US" sz="2000" b="1" i="0" u="none" strike="noStrike" kern="1200" cap="none" spc="0" normalizeH="0" baseline="0" noProof="0" smtClean="0">
                <a:ln>
                  <a:noFill/>
                </a:ln>
                <a:solidFill>
                  <a:schemeClr val="dk1"/>
                </a:solidFill>
                <a:effectLst/>
                <a:uLnTx/>
                <a:uFillTx/>
                <a:latin typeface="Consolas"/>
                <a:ea typeface="Osaka"/>
                <a:cs typeface="Consolas"/>
              </a:rPr>
              <a:t>where </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 E = T R E x E</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ins s@(T color a y b)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x &lt; y     = </a:t>
            </a:r>
            <a:r>
              <a:rPr kumimoji="0" lang="en-US" sz="2000" b="0" i="0" u="none" strike="noStrike" kern="1200" cap="none" spc="0" normalizeH="0" baseline="0" noProof="0" smtClean="0">
                <a:ln>
                  <a:noFill/>
                </a:ln>
                <a:solidFill>
                  <a:schemeClr val="bg1"/>
                </a:solidFill>
                <a:effectLst/>
                <a:uLnTx/>
                <a:uFillTx/>
                <a:latin typeface="Consolas"/>
                <a:ea typeface="Osaka"/>
                <a:cs typeface="Consolas"/>
              </a:rPr>
              <a:t>balance</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color (ins a) y b</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x &gt; y     =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balance</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color a y (ins b)</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otherwise = s</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blacken (T _ a x b) = T B a x b</a:t>
            </a:r>
            <a:endParaRPr kumimoji="0" lang="en-US" sz="2000" b="0" i="0" u="none" strike="noStrike" kern="1200" cap="none" spc="0" normalizeH="0" baseline="0" noProof="0" dirty="0" smtClean="0">
              <a:ln>
                <a:noFill/>
              </a:ln>
              <a:solidFill>
                <a:srgbClr val="FFFFFF"/>
              </a:solidFill>
              <a:effectLst/>
              <a:uLnTx/>
              <a:uFillTx/>
              <a:latin typeface="Consolas"/>
              <a:ea typeface="Osaka"/>
              <a:cs typeface="Consolas"/>
            </a:endParaRPr>
          </a:p>
        </p:txBody>
      </p:sp>
      <p:sp>
        <p:nvSpPr>
          <p:cNvPr id="2" name="Title 1"/>
          <p:cNvSpPr>
            <a:spLocks noGrp="1"/>
          </p:cNvSpPr>
          <p:nvPr>
            <p:ph type="title"/>
          </p:nvPr>
        </p:nvSpPr>
        <p:spPr/>
        <p:txBody>
          <a:bodyPr/>
          <a:lstStyle/>
          <a:p>
            <a:r>
              <a:rPr lang="en-US" dirty="0" smtClean="0"/>
              <a:t>Regular Expression Derivatives w/ matching</a:t>
            </a:r>
            <a:endParaRPr lang="en-US" dirty="0"/>
          </a:p>
        </p:txBody>
      </p:sp>
      <p:sp>
        <p:nvSpPr>
          <p:cNvPr id="3" name="Content Placeholder 2"/>
          <p:cNvSpPr>
            <a:spLocks noGrp="1"/>
          </p:cNvSpPr>
          <p:nvPr>
            <p:ph idx="1"/>
          </p:nvPr>
        </p:nvSpPr>
        <p:spPr>
          <a:xfrm>
            <a:off x="457200" y="1157108"/>
            <a:ext cx="8229599" cy="5272895"/>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000" dirty="0" smtClean="0">
                <a:latin typeface="Consolas"/>
                <a:ea typeface="Osaka"/>
                <a:cs typeface="Consolas"/>
              </a:rPr>
              <a:t>match :: R -&gt; String -&gt; Bool</a:t>
            </a:r>
          </a:p>
          <a:p>
            <a:pPr>
              <a:buNone/>
            </a:pPr>
            <a:r>
              <a:rPr lang="en-US" sz="2000" dirty="0" smtClean="0">
                <a:latin typeface="Consolas"/>
                <a:ea typeface="Osaka"/>
                <a:cs typeface="Consolas"/>
              </a:rPr>
              <a:t>match r w = </a:t>
            </a:r>
            <a:r>
              <a:rPr lang="en-US" sz="2000" dirty="0">
                <a:solidFill>
                  <a:srgbClr val="FF0000"/>
                </a:solidFill>
                <a:latin typeface="Consolas"/>
                <a:ea typeface="Osaka"/>
                <a:cs typeface="Consolas"/>
              </a:rPr>
              <a:t>extract</a:t>
            </a:r>
            <a:r>
              <a:rPr lang="en-US" sz="2000" dirty="0" smtClean="0">
                <a:latin typeface="Consolas"/>
                <a:ea typeface="Osaka"/>
                <a:cs typeface="Consolas"/>
              </a:rPr>
              <a:t> (</a:t>
            </a:r>
            <a:r>
              <a:rPr lang="en-US" sz="2000" dirty="0" err="1" smtClean="0">
                <a:latin typeface="Consolas"/>
                <a:ea typeface="Osaka"/>
                <a:cs typeface="Consolas"/>
              </a:rPr>
              <a:t>foldl</a:t>
            </a:r>
            <a:r>
              <a:rPr lang="en-US" sz="2000" dirty="0" smtClean="0">
                <a:latin typeface="Consolas"/>
                <a:ea typeface="Osaka"/>
                <a:cs typeface="Consolas"/>
              </a:rPr>
              <a:t>' </a:t>
            </a:r>
            <a:r>
              <a:rPr lang="en-US" sz="2000" dirty="0" err="1" smtClean="0">
                <a:latin typeface="Consolas"/>
                <a:ea typeface="Osaka"/>
                <a:cs typeface="Consolas"/>
              </a:rPr>
              <a:t>deriv</a:t>
            </a:r>
            <a:r>
              <a:rPr lang="en-US" sz="2000" dirty="0" smtClean="0">
                <a:latin typeface="Consolas"/>
                <a:ea typeface="Osaka"/>
                <a:cs typeface="Consolas"/>
              </a:rPr>
              <a:t> r w)</a:t>
            </a:r>
          </a:p>
          <a:p>
            <a:pPr>
              <a:buNone/>
            </a:pPr>
            <a:endParaRPr lang="en-US" sz="2000" dirty="0" smtClean="0">
              <a:latin typeface="Consolas"/>
              <a:ea typeface="Osaka"/>
              <a:cs typeface="Consolas"/>
            </a:endParaRPr>
          </a:p>
          <a:p>
            <a:pPr>
              <a:buNone/>
            </a:pPr>
            <a:r>
              <a:rPr lang="en-US" sz="2000" dirty="0" err="1">
                <a:latin typeface="Consolas"/>
                <a:ea typeface="Osaka"/>
                <a:cs typeface="Consolas"/>
              </a:rPr>
              <a:t>deriv</a:t>
            </a:r>
            <a:r>
              <a:rPr lang="en-US" sz="2000" dirty="0">
                <a:latin typeface="Consolas"/>
                <a:ea typeface="Osaka"/>
                <a:cs typeface="Consolas"/>
              </a:rPr>
              <a:t> :: </a:t>
            </a:r>
            <a:r>
              <a:rPr lang="en-US" sz="2000" dirty="0" smtClean="0">
                <a:latin typeface="Consolas"/>
                <a:ea typeface="Osaka"/>
                <a:cs typeface="Consolas"/>
              </a:rPr>
              <a:t>R </a:t>
            </a:r>
            <a:r>
              <a:rPr lang="en-US" sz="2000" dirty="0">
                <a:latin typeface="Consolas"/>
                <a:ea typeface="Osaka"/>
                <a:cs typeface="Consolas"/>
              </a:rPr>
              <a:t>-&gt; Char -&gt; R </a:t>
            </a:r>
            <a:endParaRPr lang="en-US" sz="2000" dirty="0" smtClean="0">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Rchar</a:t>
            </a:r>
            <a:r>
              <a:rPr lang="en-US" sz="2000" dirty="0">
                <a:solidFill>
                  <a:schemeClr val="accent4"/>
                </a:solidFill>
                <a:latin typeface="Consolas"/>
                <a:ea typeface="Osaka"/>
                <a:cs typeface="Consolas"/>
              </a:rPr>
              <a:t> </a:t>
            </a:r>
            <a:r>
              <a:rPr lang="en-US" sz="2000" dirty="0">
                <a:latin typeface="Consolas"/>
                <a:ea typeface="Osaka"/>
                <a:cs typeface="Consolas"/>
              </a:rPr>
              <a:t>s)    </a:t>
            </a:r>
            <a:r>
              <a:rPr lang="en-US" sz="2000" dirty="0" smtClean="0">
                <a:latin typeface="Consolas"/>
                <a:ea typeface="Osaka"/>
                <a:cs typeface="Consolas"/>
              </a:rPr>
              <a:t> c | c == s = </a:t>
            </a:r>
            <a:r>
              <a:rPr lang="en-US" sz="2000" dirty="0" err="1">
                <a:latin typeface="Consolas"/>
                <a:ea typeface="Osaka"/>
                <a:cs typeface="Consolas"/>
              </a:rPr>
              <a:t>rempty</a:t>
            </a:r>
            <a:r>
              <a:rPr lang="en-US" sz="2000" dirty="0">
                <a:latin typeface="Consolas"/>
                <a:ea typeface="Osaka"/>
                <a:cs typeface="Consolas"/>
              </a:rPr>
              <a:t> </a:t>
            </a:r>
            <a:endParaRPr lang="en-US" sz="2000" dirty="0" smtClean="0">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a:latin typeface="Consolas"/>
                <a:ea typeface="Osaka"/>
                <a:cs typeface="Consolas"/>
              </a:rPr>
              <a:t>r</a:t>
            </a:r>
            <a:r>
              <a:rPr lang="en-US" sz="2000" dirty="0" smtClean="0">
                <a:latin typeface="Consolas"/>
                <a:ea typeface="Osaka"/>
                <a:cs typeface="Consolas"/>
              </a:rPr>
              <a:t>1 </a:t>
            </a:r>
            <a:r>
              <a:rPr lang="en-US" sz="2000" dirty="0">
                <a:latin typeface="Consolas"/>
                <a:ea typeface="Osaka"/>
                <a:cs typeface="Consolas"/>
              </a:rPr>
              <a:t>r2) </a:t>
            </a:r>
            <a:r>
              <a:rPr lang="en-US" sz="2000" dirty="0" smtClean="0">
                <a:latin typeface="Consolas"/>
                <a:ea typeface="Osaka"/>
                <a:cs typeface="Consolas"/>
              </a:rPr>
              <a:t> c = </a:t>
            </a: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err="1" smtClean="0">
                <a:latin typeface="Consolas"/>
                <a:ea typeface="Osaka"/>
                <a:cs typeface="Consolas"/>
              </a:rPr>
              <a:t>ralt</a:t>
            </a:r>
            <a:r>
              <a:rPr lang="en-US" sz="2000" dirty="0" smtClean="0">
                <a:latin typeface="Consolas"/>
                <a:ea typeface="Osaka"/>
                <a:cs typeface="Consolas"/>
              </a:rPr>
              <a:t> </a:t>
            </a:r>
            <a:r>
              <a:rPr lang="en-US" sz="2000" dirty="0">
                <a:latin typeface="Consolas"/>
                <a:ea typeface="Osaka"/>
                <a:cs typeface="Consolas"/>
              </a:rPr>
              <a:t>(</a:t>
            </a:r>
            <a:r>
              <a:rPr lang="en-US" sz="2000" dirty="0" err="1">
                <a:latin typeface="Consolas"/>
                <a:ea typeface="Osaka"/>
                <a:cs typeface="Consolas"/>
              </a:rPr>
              <a:t>rseq</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r2) </a:t>
            </a:r>
            <a:endParaRPr lang="en-US" sz="2000" dirty="0" smtClean="0">
              <a:latin typeface="Consolas"/>
              <a:ea typeface="Osaka"/>
              <a:cs typeface="Consolas"/>
            </a:endParaRP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err="1">
                <a:solidFill>
                  <a:srgbClr val="FF0000"/>
                </a:solidFill>
                <a:latin typeface="Consolas"/>
                <a:ea typeface="Osaka"/>
                <a:cs typeface="Consolas"/>
              </a:rPr>
              <a:t>rseq</a:t>
            </a:r>
            <a:r>
              <a:rPr lang="en-US" sz="2000" dirty="0">
                <a:solidFill>
                  <a:srgbClr val="FF0000"/>
                </a:solidFill>
                <a:latin typeface="Consolas"/>
                <a:ea typeface="Osaka"/>
                <a:cs typeface="Consolas"/>
              </a:rPr>
              <a:t> (</a:t>
            </a:r>
            <a:r>
              <a:rPr lang="en-US" sz="2000" dirty="0" err="1">
                <a:solidFill>
                  <a:srgbClr val="FF0000"/>
                </a:solidFill>
                <a:latin typeface="Consolas"/>
                <a:ea typeface="Osaka"/>
                <a:cs typeface="Consolas"/>
              </a:rPr>
              <a:t>markEmpty</a:t>
            </a:r>
            <a:r>
              <a:rPr lang="en-US" sz="2000" dirty="0">
                <a:solidFill>
                  <a:srgbClr val="FF0000"/>
                </a:solidFill>
                <a:latin typeface="Consolas"/>
                <a:ea typeface="Osaka"/>
                <a:cs typeface="Consolas"/>
              </a:rPr>
              <a:t> r1)</a:t>
            </a:r>
            <a:r>
              <a:rPr lang="en-US" sz="2000" dirty="0">
                <a:latin typeface="Consolas"/>
                <a:ea typeface="Osaka"/>
                <a:cs typeface="Consolas"/>
              </a:rPr>
              <a:t> (</a:t>
            </a:r>
            <a:r>
              <a:rPr lang="en-US" sz="2000" dirty="0" err="1" smtClean="0">
                <a:latin typeface="Consolas"/>
                <a:ea typeface="Osaka"/>
                <a:cs typeface="Consolas"/>
              </a:rPr>
              <a:t>deriv</a:t>
            </a:r>
            <a:r>
              <a:rPr lang="en-US" sz="2000" dirty="0" smtClean="0">
                <a:latin typeface="Consolas"/>
                <a:ea typeface="Osaka"/>
                <a:cs typeface="Consolas"/>
              </a:rPr>
              <a:t> r2 c)) </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a:latin typeface="Consolas"/>
                <a:ea typeface="Osaka"/>
                <a:cs typeface="Consolas"/>
              </a:rPr>
              <a:t>r1 r2) </a:t>
            </a:r>
            <a:r>
              <a:rPr lang="en-US" sz="2000" dirty="0" smtClean="0">
                <a:latin typeface="Consolas"/>
                <a:ea typeface="Osaka"/>
                <a:cs typeface="Consolas"/>
              </a:rPr>
              <a:t> c = </a:t>
            </a:r>
            <a:r>
              <a:rPr lang="en-US" sz="2000" dirty="0" err="1" smtClean="0">
                <a:latin typeface="Consolas"/>
                <a:ea typeface="Osaka"/>
                <a:cs typeface="Consolas"/>
              </a:rPr>
              <a:t>rseq</a:t>
            </a:r>
            <a:r>
              <a:rPr lang="en-US" sz="2000" dirty="0" smtClean="0">
                <a:latin typeface="Consolas"/>
                <a:ea typeface="Osaka"/>
                <a:cs typeface="Consolas"/>
              </a:rPr>
              <a:t> </a:t>
            </a:r>
            <a:r>
              <a:rPr lang="en-US" sz="2000" dirty="0">
                <a:latin typeface="Consolas"/>
                <a:ea typeface="Osaka"/>
                <a:cs typeface="Consolas"/>
              </a:rPr>
              <a:t>(</a:t>
            </a:r>
            <a:r>
              <a:rPr lang="en-US" sz="2000" dirty="0" err="1">
                <a:latin typeface="Consolas"/>
                <a:ea typeface="Osaka"/>
                <a:cs typeface="Consolas"/>
              </a:rPr>
              <a:t>deriv</a:t>
            </a:r>
            <a:r>
              <a:rPr lang="en-US" sz="2000" dirty="0">
                <a:latin typeface="Consolas"/>
                <a:ea typeface="Osaka"/>
                <a:cs typeface="Consolas"/>
              </a:rPr>
              <a:t> r1 c) </a:t>
            </a:r>
            <a:r>
              <a:rPr lang="en-US" sz="2000" dirty="0" smtClean="0">
                <a:latin typeface="Consolas"/>
                <a:ea typeface="Osaka"/>
                <a:cs typeface="Consolas"/>
              </a:rPr>
              <a:t>r2</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Ralt</a:t>
            </a:r>
            <a:r>
              <a:rPr lang="en-US" sz="2000" dirty="0">
                <a:solidFill>
                  <a:schemeClr val="accent4"/>
                </a:solidFill>
                <a:latin typeface="Consolas"/>
                <a:ea typeface="Osaka"/>
                <a:cs typeface="Consolas"/>
              </a:rPr>
              <a:t> </a:t>
            </a:r>
            <a:r>
              <a:rPr lang="en-US" sz="2000" dirty="0">
                <a:latin typeface="Consolas"/>
                <a:ea typeface="Osaka"/>
                <a:cs typeface="Consolas"/>
              </a:rPr>
              <a:t>r1 r2) </a:t>
            </a:r>
            <a:r>
              <a:rPr lang="en-US" sz="2000" dirty="0" smtClean="0">
                <a:latin typeface="Consolas"/>
                <a:ea typeface="Osaka"/>
                <a:cs typeface="Consolas"/>
              </a:rPr>
              <a:t> c = </a:t>
            </a:r>
            <a:r>
              <a:rPr lang="en-US" sz="2000" dirty="0" err="1">
                <a:latin typeface="Consolas"/>
                <a:ea typeface="Osaka"/>
                <a:cs typeface="Consolas"/>
              </a:rPr>
              <a:t>ralt</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a:t>
            </a:r>
            <a:r>
              <a:rPr lang="en-US" sz="2000" dirty="0" err="1">
                <a:latin typeface="Consolas"/>
                <a:ea typeface="Osaka"/>
                <a:cs typeface="Consolas"/>
              </a:rPr>
              <a:t>deriv</a:t>
            </a:r>
            <a:r>
              <a:rPr lang="en-US" sz="2000" dirty="0">
                <a:latin typeface="Consolas"/>
                <a:ea typeface="Osaka"/>
                <a:cs typeface="Consolas"/>
              </a:rPr>
              <a:t> r2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Rstar</a:t>
            </a:r>
            <a:r>
              <a:rPr lang="en-US" sz="2000" dirty="0">
                <a:solidFill>
                  <a:schemeClr val="accent4"/>
                </a:solidFill>
                <a:latin typeface="Consolas"/>
                <a:ea typeface="Osaka"/>
                <a:cs typeface="Consolas"/>
              </a:rPr>
              <a:t> </a:t>
            </a:r>
            <a:r>
              <a:rPr lang="en-US" sz="2000" dirty="0" smtClean="0">
                <a:latin typeface="Consolas"/>
                <a:ea typeface="Osaka"/>
                <a:cs typeface="Consolas"/>
              </a:rPr>
              <a:t>r)     c = </a:t>
            </a:r>
            <a:r>
              <a:rPr lang="en-US" sz="2000" dirty="0" err="1" smtClean="0">
                <a:latin typeface="Consolas"/>
                <a:ea typeface="Osaka"/>
                <a:cs typeface="Consolas"/>
              </a:rPr>
              <a:t>rseq</a:t>
            </a:r>
            <a:r>
              <a:rPr lang="en-US" sz="2000" dirty="0" smtClean="0">
                <a:latin typeface="Consolas"/>
                <a:ea typeface="Osaka"/>
                <a:cs typeface="Consolas"/>
              </a:rPr>
              <a:t> </a:t>
            </a:r>
            <a:r>
              <a:rPr lang="en-US" sz="2000" dirty="0">
                <a:latin typeface="Consolas"/>
                <a:ea typeface="Osaka"/>
                <a:cs typeface="Consolas"/>
              </a:rPr>
              <a:t>(</a:t>
            </a:r>
            <a:r>
              <a:rPr lang="en-US" sz="2000" dirty="0" err="1">
                <a:latin typeface="Consolas"/>
                <a:ea typeface="Osaka"/>
                <a:cs typeface="Consolas"/>
              </a:rPr>
              <a:t>deriv</a:t>
            </a:r>
            <a:r>
              <a:rPr lang="en-US" sz="2000" dirty="0">
                <a:latin typeface="Consolas"/>
                <a:ea typeface="Osaka"/>
                <a:cs typeface="Consolas"/>
              </a:rPr>
              <a:t> r c) (</a:t>
            </a:r>
            <a:r>
              <a:rPr lang="en-US" sz="2000" dirty="0" err="1">
                <a:latin typeface="Consolas"/>
                <a:ea typeface="Osaka"/>
                <a:cs typeface="Consolas"/>
              </a:rPr>
              <a:t>rstar</a:t>
            </a:r>
            <a:r>
              <a:rPr lang="en-US" sz="2000" dirty="0">
                <a:latin typeface="Consolas"/>
                <a:ea typeface="Osaka"/>
                <a:cs typeface="Consolas"/>
              </a:rPr>
              <a:t> r</a:t>
            </a:r>
            <a:r>
              <a:rPr lang="en-US" sz="2000" dirty="0" smtClean="0">
                <a:latin typeface="Consolas"/>
                <a:ea typeface="Osaka"/>
                <a:cs typeface="Consolas"/>
              </a:rPr>
              <a:t>)</a:t>
            </a:r>
          </a:p>
          <a:p>
            <a:pPr>
              <a:buNone/>
            </a:pPr>
            <a:r>
              <a:rPr lang="en-US" sz="2000" dirty="0" err="1">
                <a:latin typeface="Consolas"/>
                <a:ea typeface="Osaka"/>
                <a:cs typeface="Consolas"/>
              </a:rPr>
              <a:t>deriv</a:t>
            </a:r>
            <a:r>
              <a:rPr lang="en-US" sz="2000" dirty="0">
                <a:latin typeface="Consolas"/>
                <a:ea typeface="Osaka"/>
                <a:cs typeface="Consolas"/>
              </a:rPr>
              <a:t> (</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w </a:t>
            </a:r>
            <a:r>
              <a:rPr lang="en-US" sz="2000" dirty="0" smtClean="0">
                <a:latin typeface="Consolas"/>
                <a:ea typeface="Osaka"/>
                <a:cs typeface="Consolas"/>
              </a:rPr>
              <a:t>r) c </a:t>
            </a:r>
            <a:r>
              <a:rPr lang="en-US" sz="2000" dirty="0">
                <a:latin typeface="Consolas"/>
                <a:ea typeface="Osaka"/>
                <a:cs typeface="Consolas"/>
              </a:rPr>
              <a:t>= </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a:t>
            </a:r>
            <a:r>
              <a:rPr lang="en-US" sz="2000" dirty="0">
                <a:solidFill>
                  <a:srgbClr val="FF0000"/>
                </a:solidFill>
                <a:latin typeface="Consolas"/>
                <a:ea typeface="Osaka"/>
                <a:cs typeface="Consolas"/>
              </a:rPr>
              <a:t>(w ++ [c])</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_             c = </a:t>
            </a:r>
            <a:r>
              <a:rPr lang="en-US" sz="2000" dirty="0" err="1" smtClean="0">
                <a:latin typeface="Consolas"/>
                <a:ea typeface="Osaka"/>
                <a:cs typeface="Consolas"/>
              </a:rPr>
              <a:t>Rvoid</a:t>
            </a:r>
            <a:endParaRPr lang="en-US" sz="2000" dirty="0" smtClean="0">
              <a:latin typeface="Consolas"/>
              <a:ea typeface="Osaka"/>
              <a:cs typeface="Consolas"/>
            </a:endParaRPr>
          </a:p>
        </p:txBody>
      </p:sp>
      <p:sp>
        <p:nvSpPr>
          <p:cNvPr id="6" name="TextBox 5"/>
          <p:cNvSpPr txBox="1"/>
          <p:nvPr/>
        </p:nvSpPr>
        <p:spPr>
          <a:xfrm>
            <a:off x="6215449" y="2101568"/>
            <a:ext cx="2723533" cy="13234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000" dirty="0" smtClean="0"/>
              <a:t>Smart constructors optimize new </a:t>
            </a:r>
            <a:r>
              <a:rPr lang="en-US" sz="2000" dirty="0" err="1" smtClean="0"/>
              <a:t>regexp</a:t>
            </a:r>
            <a:endParaRPr lang="en-US" sz="2000" dirty="0" smtClean="0"/>
          </a:p>
          <a:p>
            <a:r>
              <a:rPr lang="en-US" sz="2000" dirty="0" smtClean="0"/>
              <a:t>on the fly, only keeping</a:t>
            </a:r>
            <a:r>
              <a:rPr lang="en-US" sz="2000" dirty="0"/>
              <a:t> </a:t>
            </a:r>
            <a:r>
              <a:rPr lang="en-US" sz="2000" dirty="0" smtClean="0"/>
              <a:t>marked strings</a:t>
            </a:r>
          </a:p>
        </p:txBody>
      </p:sp>
    </p:spTree>
    <p:extLst>
      <p:ext uri="{BB962C8B-B14F-4D97-AF65-F5344CB8AC3E}">
        <p14:creationId xmlns:p14="http://schemas.microsoft.com/office/powerpoint/2010/main" val="49937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Derivatives with types, almost</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000" dirty="0" err="1">
                <a:latin typeface="Consolas"/>
                <a:ea typeface="Osaka"/>
                <a:cs typeface="Consolas"/>
              </a:rPr>
              <a:t>deriv</a:t>
            </a:r>
            <a:r>
              <a:rPr lang="en-US" sz="2000" dirty="0">
                <a:latin typeface="Consolas"/>
                <a:ea typeface="Osaka"/>
                <a:cs typeface="Consolas"/>
              </a:rPr>
              <a:t> :: </a:t>
            </a:r>
            <a:r>
              <a:rPr lang="en-US" sz="2000" dirty="0" smtClean="0">
                <a:latin typeface="Consolas"/>
                <a:ea typeface="Osaka"/>
                <a:cs typeface="Consolas"/>
              </a:rPr>
              <a:t>R </a:t>
            </a:r>
            <a:r>
              <a:rPr lang="en-US" sz="2000" dirty="0" smtClean="0">
                <a:solidFill>
                  <a:srgbClr val="FF0000"/>
                </a:solidFill>
                <a:latin typeface="Consolas"/>
                <a:ea typeface="Osaka"/>
                <a:cs typeface="Consolas"/>
              </a:rPr>
              <a:t>s</a:t>
            </a:r>
            <a:r>
              <a:rPr lang="en-US" sz="2000" dirty="0" smtClean="0">
                <a:latin typeface="Consolas"/>
                <a:ea typeface="Osaka"/>
                <a:cs typeface="Consolas"/>
              </a:rPr>
              <a:t> </a:t>
            </a:r>
            <a:r>
              <a:rPr lang="en-US" sz="2000" dirty="0">
                <a:latin typeface="Consolas"/>
                <a:ea typeface="Osaka"/>
                <a:cs typeface="Consolas"/>
              </a:rPr>
              <a:t>-&gt; Char -&gt; R </a:t>
            </a:r>
            <a:r>
              <a:rPr lang="en-US" sz="2000" dirty="0">
                <a:solidFill>
                  <a:srgbClr val="FF0000"/>
                </a:solidFill>
                <a:latin typeface="Consolas"/>
                <a:ea typeface="Osaka"/>
                <a:cs typeface="Consolas"/>
              </a:rPr>
              <a:t>s</a:t>
            </a:r>
            <a:endParaRPr lang="en-US" sz="2000" dirty="0" smtClean="0">
              <a:solidFill>
                <a:srgbClr val="FF0000"/>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Rchar</a:t>
            </a:r>
            <a:r>
              <a:rPr lang="en-US" sz="2000" dirty="0">
                <a:solidFill>
                  <a:schemeClr val="accent4"/>
                </a:solidFill>
                <a:latin typeface="Consolas"/>
                <a:ea typeface="Osaka"/>
                <a:cs typeface="Consolas"/>
              </a:rPr>
              <a:t> </a:t>
            </a:r>
            <a:r>
              <a:rPr lang="en-US" sz="2000" dirty="0">
                <a:latin typeface="Consolas"/>
                <a:ea typeface="Osaka"/>
                <a:cs typeface="Consolas"/>
              </a:rPr>
              <a:t>s)     c </a:t>
            </a:r>
            <a:r>
              <a:rPr lang="en-US" sz="2000" dirty="0" smtClean="0">
                <a:latin typeface="Consolas"/>
                <a:ea typeface="Osaka"/>
                <a:cs typeface="Consolas"/>
              </a:rPr>
              <a:t>| c == s </a:t>
            </a:r>
            <a:r>
              <a:rPr lang="en-US" sz="2000" dirty="0">
                <a:latin typeface="Consolas"/>
                <a:ea typeface="Osaka"/>
                <a:cs typeface="Consolas"/>
              </a:rPr>
              <a:t>=</a:t>
            </a:r>
            <a:r>
              <a:rPr lang="en-US" sz="2000" dirty="0" smtClean="0">
                <a:latin typeface="Consolas"/>
                <a:ea typeface="Osaka"/>
                <a:cs typeface="Consolas"/>
              </a:rPr>
              <a:t> </a:t>
            </a:r>
            <a:r>
              <a:rPr lang="en-US" sz="2000" dirty="0" err="1" smtClean="0">
                <a:latin typeface="Consolas"/>
                <a:ea typeface="Osaka"/>
                <a:cs typeface="Consolas"/>
              </a:rPr>
              <a:t>rempty</a:t>
            </a:r>
            <a:endParaRPr lang="en-US" sz="2000" dirty="0" smtClean="0">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smtClean="0">
                <a:latin typeface="Consolas"/>
                <a:ea typeface="Osaka"/>
                <a:cs typeface="Consolas"/>
              </a:rPr>
              <a:t>r1 </a:t>
            </a:r>
            <a:r>
              <a:rPr lang="en-US" sz="2000" dirty="0">
                <a:latin typeface="Consolas"/>
                <a:ea typeface="Osaka"/>
                <a:cs typeface="Consolas"/>
              </a:rPr>
              <a:t>r2) </a:t>
            </a:r>
            <a:r>
              <a:rPr lang="en-US" sz="2000" dirty="0" smtClean="0">
                <a:latin typeface="Consolas"/>
                <a:ea typeface="Osaka"/>
                <a:cs typeface="Consolas"/>
              </a:rPr>
              <a:t> c =</a:t>
            </a: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err="1" smtClean="0">
                <a:solidFill>
                  <a:srgbClr val="FF0000"/>
                </a:solidFill>
                <a:latin typeface="Consolas"/>
                <a:ea typeface="Osaka"/>
                <a:cs typeface="Consolas"/>
              </a:rPr>
              <a:t>ralt</a:t>
            </a:r>
            <a:r>
              <a:rPr lang="en-US" sz="2000" dirty="0" smtClean="0">
                <a:solidFill>
                  <a:srgbClr val="FF0000"/>
                </a:solidFill>
                <a:latin typeface="Consolas"/>
                <a:ea typeface="Osaka"/>
                <a:cs typeface="Consolas"/>
              </a:rPr>
              <a:t> </a:t>
            </a:r>
            <a:r>
              <a:rPr lang="en-US" sz="2000" dirty="0">
                <a:solidFill>
                  <a:srgbClr val="FF0000"/>
                </a:solidFill>
                <a:latin typeface="Consolas"/>
                <a:ea typeface="Osaka"/>
                <a:cs typeface="Consolas"/>
              </a:rPr>
              <a:t>(</a:t>
            </a:r>
            <a:r>
              <a:rPr lang="en-US" sz="2000" dirty="0" err="1">
                <a:solidFill>
                  <a:srgbClr val="FF0000"/>
                </a:solidFill>
                <a:latin typeface="Consolas"/>
                <a:ea typeface="Osaka"/>
                <a:cs typeface="Consolas"/>
              </a:rPr>
              <a:t>rseq</a:t>
            </a:r>
            <a:r>
              <a:rPr lang="en-US" sz="2000" dirty="0">
                <a:solidFill>
                  <a:srgbClr val="FF0000"/>
                </a:solidFill>
                <a:latin typeface="Consolas"/>
                <a:ea typeface="Osaka"/>
                <a:cs typeface="Consolas"/>
              </a:rPr>
              <a:t>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r1 c) r2</a:t>
            </a:r>
            <a:r>
              <a:rPr lang="en-US" sz="2000" dirty="0" smtClean="0">
                <a:solidFill>
                  <a:srgbClr val="FF0000"/>
                </a:solidFill>
                <a:latin typeface="Consolas"/>
                <a:ea typeface="Osaka"/>
                <a:cs typeface="Consolas"/>
              </a:rPr>
              <a:t>)</a:t>
            </a:r>
            <a:r>
              <a:rPr lang="en-US" sz="2000" dirty="0" smtClean="0">
                <a:solidFill>
                  <a:schemeClr val="tx1"/>
                </a:solidFill>
                <a:latin typeface="Consolas"/>
                <a:ea typeface="Osaka"/>
                <a:cs typeface="Consolas"/>
              </a:rPr>
              <a:t> </a:t>
            </a:r>
            <a:r>
              <a:rPr lang="en-US" sz="2000" dirty="0">
                <a:solidFill>
                  <a:schemeClr val="accent1"/>
                </a:solidFill>
                <a:latin typeface="Consolas"/>
                <a:ea typeface="Osaka"/>
                <a:cs typeface="Consolas"/>
              </a:rPr>
              <a:t>-- needs: </a:t>
            </a:r>
            <a:r>
              <a:rPr lang="en-US" sz="2000" dirty="0">
                <a:solidFill>
                  <a:schemeClr val="accent1"/>
                </a:solidFill>
                <a:latin typeface="Consolas" charset="0"/>
                <a:ea typeface="Consolas" charset="0"/>
                <a:cs typeface="Consolas" charset="0"/>
              </a:rPr>
              <a:t>s ~ Alt s </a:t>
            </a:r>
            <a:r>
              <a:rPr lang="en-US" sz="2000" dirty="0" smtClean="0">
                <a:solidFill>
                  <a:schemeClr val="accent1"/>
                </a:solidFill>
                <a:latin typeface="Consolas" charset="0"/>
                <a:ea typeface="Consolas" charset="0"/>
                <a:cs typeface="Consolas" charset="0"/>
              </a:rPr>
              <a:t>s</a:t>
            </a:r>
            <a:endParaRPr lang="en-US" sz="2000" dirty="0" smtClean="0">
              <a:solidFill>
                <a:schemeClr val="accent1"/>
              </a:solidFill>
              <a:latin typeface="Consolas"/>
              <a:ea typeface="Osaka"/>
              <a:cs typeface="Consolas"/>
            </a:endParaRP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a:latin typeface="Consolas"/>
                <a:ea typeface="Osaka"/>
                <a:cs typeface="Consolas"/>
              </a:rPr>
              <a:t> </a:t>
            </a:r>
            <a:r>
              <a:rPr lang="en-US" sz="2000" dirty="0" smtClean="0">
                <a:latin typeface="Consolas"/>
                <a:ea typeface="Osaka"/>
                <a:cs typeface="Consolas"/>
              </a:rPr>
              <a:t> </a:t>
            </a:r>
            <a:r>
              <a:rPr lang="en-US" sz="2000" dirty="0" smtClean="0">
                <a:solidFill>
                  <a:srgbClr val="FF0000"/>
                </a:solidFill>
                <a:latin typeface="Consolas"/>
                <a:ea typeface="Osaka"/>
                <a:cs typeface="Consolas"/>
              </a:rPr>
              <a:t>(</a:t>
            </a:r>
            <a:r>
              <a:rPr lang="en-US" sz="2000" dirty="0" err="1" smtClean="0">
                <a:solidFill>
                  <a:srgbClr val="FF0000"/>
                </a:solidFill>
                <a:latin typeface="Consolas"/>
                <a:ea typeface="Osaka"/>
                <a:cs typeface="Consolas"/>
              </a:rPr>
              <a:t>rseq</a:t>
            </a:r>
            <a:r>
              <a:rPr lang="en-US" sz="2000" dirty="0" smtClean="0">
                <a:solidFill>
                  <a:srgbClr val="FF0000"/>
                </a:solidFill>
                <a:latin typeface="Consolas"/>
                <a:ea typeface="Osaka"/>
                <a:cs typeface="Consolas"/>
              </a:rPr>
              <a:t> </a:t>
            </a:r>
            <a:r>
              <a:rPr lang="en-US" sz="2000" dirty="0">
                <a:solidFill>
                  <a:srgbClr val="FF0000"/>
                </a:solidFill>
                <a:latin typeface="Consolas"/>
                <a:ea typeface="Osaka"/>
                <a:cs typeface="Consolas"/>
              </a:rPr>
              <a:t>(</a:t>
            </a:r>
            <a:r>
              <a:rPr lang="en-US" sz="2000" dirty="0" err="1">
                <a:solidFill>
                  <a:srgbClr val="FF0000"/>
                </a:solidFill>
                <a:latin typeface="Consolas"/>
                <a:ea typeface="Osaka"/>
                <a:cs typeface="Consolas"/>
              </a:rPr>
              <a:t>markEmpty</a:t>
            </a:r>
            <a:r>
              <a:rPr lang="en-US" sz="2000" dirty="0">
                <a:solidFill>
                  <a:srgbClr val="FF0000"/>
                </a:solidFill>
                <a:latin typeface="Consolas"/>
                <a:ea typeface="Osaka"/>
                <a:cs typeface="Consolas"/>
              </a:rPr>
              <a:t> r1)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r2 c</a:t>
            </a:r>
            <a:r>
              <a:rPr lang="en-US" sz="2000" dirty="0" smtClean="0">
                <a:solidFill>
                  <a:srgbClr val="FF0000"/>
                </a:solidFill>
                <a:latin typeface="Consolas"/>
                <a:ea typeface="Osaka"/>
                <a:cs typeface="Consolas"/>
              </a:rPr>
              <a:t>))</a:t>
            </a:r>
            <a:endParaRPr lang="en-US" sz="2000" dirty="0">
              <a:solidFill>
                <a:srgbClr val="FF0000"/>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a:latin typeface="Consolas"/>
                <a:ea typeface="Osaka"/>
                <a:cs typeface="Consolas"/>
              </a:rPr>
              <a:t>r1 r2)  c = </a:t>
            </a:r>
            <a:r>
              <a:rPr lang="en-US" sz="2000" dirty="0" err="1">
                <a:latin typeface="Consolas"/>
                <a:ea typeface="Osaka"/>
                <a:cs typeface="Consolas"/>
              </a:rPr>
              <a:t>rseq</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a:t>
            </a:r>
            <a:r>
              <a:rPr lang="en-US" sz="2000" dirty="0" smtClean="0">
                <a:latin typeface="Consolas"/>
                <a:ea typeface="Osaka"/>
                <a:cs typeface="Consolas"/>
              </a:rPr>
              <a:t>r2</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Ralt</a:t>
            </a:r>
            <a:r>
              <a:rPr lang="en-US" sz="2000" dirty="0">
                <a:solidFill>
                  <a:schemeClr val="accent4"/>
                </a:solidFill>
                <a:latin typeface="Consolas"/>
                <a:ea typeface="Osaka"/>
                <a:cs typeface="Consolas"/>
              </a:rPr>
              <a:t> </a:t>
            </a:r>
            <a:r>
              <a:rPr lang="en-US" sz="2000" dirty="0">
                <a:latin typeface="Consolas"/>
                <a:ea typeface="Osaka"/>
                <a:cs typeface="Consolas"/>
              </a:rPr>
              <a:t>r1 r2)  c = </a:t>
            </a:r>
            <a:r>
              <a:rPr lang="en-US" sz="2000" dirty="0" err="1">
                <a:latin typeface="Consolas"/>
                <a:ea typeface="Osaka"/>
                <a:cs typeface="Consolas"/>
              </a:rPr>
              <a:t>ralt</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a:t>
            </a:r>
            <a:r>
              <a:rPr lang="en-US" sz="2000" dirty="0" err="1">
                <a:latin typeface="Consolas"/>
                <a:ea typeface="Osaka"/>
                <a:cs typeface="Consolas"/>
              </a:rPr>
              <a:t>deriv</a:t>
            </a:r>
            <a:r>
              <a:rPr lang="en-US" sz="2000" dirty="0">
                <a:latin typeface="Consolas"/>
                <a:ea typeface="Osaka"/>
                <a:cs typeface="Consolas"/>
              </a:rPr>
              <a:t> r2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Rstar</a:t>
            </a:r>
            <a:r>
              <a:rPr lang="en-US" sz="2000" dirty="0">
                <a:solidFill>
                  <a:schemeClr val="accent4"/>
                </a:solidFill>
                <a:latin typeface="Consolas"/>
                <a:ea typeface="Osaka"/>
                <a:cs typeface="Consolas"/>
              </a:rPr>
              <a:t> </a:t>
            </a:r>
            <a:r>
              <a:rPr lang="en-US" sz="2000" dirty="0">
                <a:latin typeface="Consolas"/>
                <a:ea typeface="Osaka"/>
                <a:cs typeface="Consolas"/>
              </a:rPr>
              <a:t>r)     c = </a:t>
            </a:r>
            <a:r>
              <a:rPr lang="en-US" sz="2000" dirty="0" err="1">
                <a:solidFill>
                  <a:srgbClr val="FF0000"/>
                </a:solidFill>
                <a:latin typeface="Consolas"/>
                <a:ea typeface="Osaka"/>
                <a:cs typeface="Consolas"/>
              </a:rPr>
              <a:t>rseq</a:t>
            </a:r>
            <a:r>
              <a:rPr lang="en-US" sz="2000" dirty="0">
                <a:solidFill>
                  <a:srgbClr val="FF0000"/>
                </a:solidFill>
                <a:latin typeface="Consolas"/>
                <a:ea typeface="Osaka"/>
                <a:cs typeface="Consolas"/>
              </a:rPr>
              <a:t>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 c) (</a:t>
            </a:r>
            <a:r>
              <a:rPr lang="en-US" sz="2000" dirty="0" err="1">
                <a:solidFill>
                  <a:srgbClr val="FF0000"/>
                </a:solidFill>
                <a:latin typeface="Consolas"/>
                <a:ea typeface="Osaka"/>
                <a:cs typeface="Consolas"/>
              </a:rPr>
              <a:t>rstar</a:t>
            </a:r>
            <a:r>
              <a:rPr lang="en-US" sz="2000" dirty="0">
                <a:solidFill>
                  <a:srgbClr val="FF0000"/>
                </a:solidFill>
                <a:latin typeface="Consolas"/>
                <a:ea typeface="Osaka"/>
                <a:cs typeface="Consolas"/>
              </a:rPr>
              <a:t> r</a:t>
            </a:r>
            <a:r>
              <a:rPr lang="en-US" sz="2000" dirty="0" smtClean="0">
                <a:solidFill>
                  <a:srgbClr val="FF0000"/>
                </a:solidFill>
                <a:latin typeface="Consolas"/>
                <a:ea typeface="Osaka"/>
                <a:cs typeface="Consolas"/>
              </a:rPr>
              <a:t>)</a:t>
            </a:r>
          </a:p>
          <a:p>
            <a:pPr>
              <a:buNone/>
            </a:pPr>
            <a:r>
              <a:rPr lang="en-US" sz="2000" dirty="0">
                <a:solidFill>
                  <a:schemeClr val="tx1"/>
                </a:solidFill>
                <a:latin typeface="Consolas"/>
                <a:ea typeface="Osaka"/>
                <a:cs typeface="Consolas"/>
              </a:rPr>
              <a:t> </a:t>
            </a:r>
            <a:r>
              <a:rPr lang="en-US" sz="2000" dirty="0" smtClean="0">
                <a:solidFill>
                  <a:schemeClr val="accent1"/>
                </a:solidFill>
                <a:latin typeface="Consolas"/>
                <a:ea typeface="Osaka"/>
                <a:cs typeface="Consolas"/>
              </a:rPr>
              <a:t> -- needs: </a:t>
            </a:r>
            <a:r>
              <a:rPr lang="en-US" sz="2000" dirty="0" smtClean="0">
                <a:solidFill>
                  <a:schemeClr val="accent1"/>
                </a:solidFill>
                <a:latin typeface="Consolas" charset="0"/>
                <a:ea typeface="Consolas" charset="0"/>
                <a:cs typeface="Consolas" charset="0"/>
              </a:rPr>
              <a:t>Merge s </a:t>
            </a:r>
            <a:r>
              <a:rPr lang="en-US" sz="2000" dirty="0">
                <a:solidFill>
                  <a:schemeClr val="accent1"/>
                </a:solidFill>
                <a:latin typeface="Consolas" charset="0"/>
                <a:ea typeface="Consolas" charset="0"/>
                <a:cs typeface="Consolas" charset="0"/>
              </a:rPr>
              <a:t>(Repeat </a:t>
            </a:r>
            <a:r>
              <a:rPr lang="en-US" sz="2000" dirty="0" smtClean="0">
                <a:solidFill>
                  <a:schemeClr val="accent1"/>
                </a:solidFill>
                <a:latin typeface="Consolas" charset="0"/>
                <a:ea typeface="Consolas" charset="0"/>
                <a:cs typeface="Consolas" charset="0"/>
              </a:rPr>
              <a:t>s) </a:t>
            </a:r>
            <a:r>
              <a:rPr lang="en-US" sz="2000" dirty="0">
                <a:solidFill>
                  <a:schemeClr val="accent1"/>
                </a:solidFill>
                <a:latin typeface="Consolas" charset="0"/>
                <a:ea typeface="Consolas" charset="0"/>
                <a:cs typeface="Consolas" charset="0"/>
              </a:rPr>
              <a:t>~ Repeat s</a:t>
            </a:r>
            <a:endParaRPr lang="en-US" sz="2000" dirty="0" smtClean="0">
              <a:solidFill>
                <a:schemeClr val="accent1"/>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w r) c = </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(w ++ [c]) (</a:t>
            </a:r>
            <a:r>
              <a:rPr lang="en-US" sz="2000" dirty="0" err="1">
                <a:latin typeface="Consolas"/>
                <a:ea typeface="Osaka"/>
                <a:cs typeface="Consolas"/>
              </a:rPr>
              <a:t>deriv</a:t>
            </a:r>
            <a:r>
              <a:rPr lang="en-US" sz="2000" dirty="0">
                <a:latin typeface="Consolas"/>
                <a:ea typeface="Osaka"/>
                <a:cs typeface="Consolas"/>
              </a:rPr>
              <a:t> r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_             c = </a:t>
            </a:r>
            <a:r>
              <a:rPr lang="en-US" sz="2000" dirty="0" err="1">
                <a:solidFill>
                  <a:schemeClr val="accent4"/>
                </a:solidFill>
                <a:latin typeface="Consolas"/>
                <a:ea typeface="Osaka"/>
                <a:cs typeface="Consolas"/>
              </a:rPr>
              <a:t>Rvoid</a:t>
            </a:r>
            <a:endParaRPr lang="en-US" sz="2000" dirty="0">
              <a:solidFill>
                <a:schemeClr val="accent4"/>
              </a:solidFill>
              <a:latin typeface="Consolas"/>
              <a:ea typeface="Osaka"/>
              <a:cs typeface="Consolas"/>
            </a:endParaRPr>
          </a:p>
          <a:p>
            <a:pPr>
              <a:buNone/>
            </a:pPr>
            <a:endParaRPr lang="en-US" sz="2000" dirty="0" smtClean="0">
              <a:latin typeface="Consolas"/>
              <a:ea typeface="Osaka"/>
              <a:cs typeface="Consolas"/>
            </a:endParaRPr>
          </a:p>
        </p:txBody>
      </p:sp>
    </p:spTree>
    <p:extLst>
      <p:ext uri="{BB962C8B-B14F-4D97-AF65-F5344CB8AC3E}">
        <p14:creationId xmlns:p14="http://schemas.microsoft.com/office/powerpoint/2010/main" val="6277236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Equality constraints to the rescue (again)</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1800" dirty="0">
                <a:solidFill>
                  <a:schemeClr val="accent3"/>
                </a:solidFill>
                <a:latin typeface="Consolas"/>
                <a:ea typeface="Osaka"/>
                <a:cs typeface="Consolas"/>
              </a:rPr>
              <a:t>class</a:t>
            </a:r>
            <a:r>
              <a:rPr lang="en-US" sz="1800" dirty="0">
                <a:latin typeface="Consolas"/>
                <a:ea typeface="Osaka"/>
                <a:cs typeface="Consolas"/>
              </a:rPr>
              <a:t> </a:t>
            </a:r>
            <a:r>
              <a:rPr lang="en-US" sz="1800" dirty="0" smtClean="0">
                <a:latin typeface="Consolas"/>
                <a:ea typeface="Osaka"/>
                <a:cs typeface="Consolas"/>
              </a:rPr>
              <a:t>(</a:t>
            </a:r>
            <a:r>
              <a:rPr lang="en-US" sz="1800" dirty="0" smtClean="0">
                <a:latin typeface="Consolas" charset="0"/>
                <a:ea typeface="Consolas" charset="0"/>
                <a:cs typeface="Consolas" charset="0"/>
              </a:rPr>
              <a:t>Repeat </a:t>
            </a:r>
            <a:r>
              <a:rPr lang="en-US" sz="1800" dirty="0">
                <a:latin typeface="Consolas" charset="0"/>
                <a:ea typeface="Consolas" charset="0"/>
                <a:cs typeface="Consolas" charset="0"/>
              </a:rPr>
              <a:t>(Repeat s) ~ Repeat </a:t>
            </a:r>
            <a:r>
              <a:rPr lang="en-US" sz="1800" dirty="0" smtClean="0">
                <a:latin typeface="Consolas" charset="0"/>
                <a:ea typeface="Consolas" charset="0"/>
                <a:cs typeface="Consolas" charset="0"/>
              </a:rPr>
              <a:t>s, </a:t>
            </a:r>
            <a:r>
              <a:rPr lang="en-US" sz="1800" dirty="0">
                <a:latin typeface="Consolas" charset="0"/>
                <a:ea typeface="Consolas" charset="0"/>
                <a:cs typeface="Consolas" charset="0"/>
              </a:rPr>
              <a:t>s ~ Alt s s, </a:t>
            </a:r>
          </a:p>
          <a:p>
            <a:pPr marL="0" indent="0">
              <a:buNone/>
            </a:pPr>
            <a:r>
              <a:rPr lang="en-US" sz="1800" dirty="0">
                <a:latin typeface="Consolas" charset="0"/>
                <a:ea typeface="Consolas" charset="0"/>
                <a:cs typeface="Consolas" charset="0"/>
              </a:rPr>
              <a:t>       Merge s (Repeat s) ~ Repeat </a:t>
            </a:r>
            <a:r>
              <a:rPr lang="en-US" sz="1800" dirty="0" smtClean="0">
                <a:latin typeface="Consolas" charset="0"/>
                <a:ea typeface="Consolas" charset="0"/>
                <a:cs typeface="Consolas" charset="0"/>
              </a:rPr>
              <a:t>s</a:t>
            </a:r>
            <a:r>
              <a:rPr lang="en-US" sz="1800" dirty="0" smtClean="0">
                <a:latin typeface="Consolas"/>
                <a:ea typeface="Osaka"/>
                <a:cs typeface="Consolas"/>
              </a:rPr>
              <a:t>) </a:t>
            </a:r>
            <a:r>
              <a:rPr lang="en-US" sz="1800" dirty="0">
                <a:latin typeface="Consolas"/>
                <a:ea typeface="Osaka"/>
                <a:cs typeface="Consolas"/>
              </a:rPr>
              <a:t>=&gt; </a:t>
            </a:r>
            <a:r>
              <a:rPr lang="en-US" sz="1800" dirty="0" err="1">
                <a:latin typeface="Consolas"/>
                <a:ea typeface="Osaka"/>
                <a:cs typeface="Consolas"/>
              </a:rPr>
              <a:t>Wf</a:t>
            </a:r>
            <a:r>
              <a:rPr lang="en-US" sz="1800" dirty="0">
                <a:latin typeface="Consolas"/>
                <a:ea typeface="Osaka"/>
                <a:cs typeface="Consolas"/>
              </a:rPr>
              <a:t> </a:t>
            </a:r>
            <a:r>
              <a:rPr lang="en-US" sz="1800" dirty="0" smtClean="0">
                <a:latin typeface="Consolas"/>
                <a:ea typeface="Osaka"/>
                <a:cs typeface="Consolas"/>
              </a:rPr>
              <a:t>(s </a:t>
            </a:r>
            <a:r>
              <a:rPr lang="en-US" sz="1800" dirty="0">
                <a:latin typeface="Consolas"/>
                <a:ea typeface="Osaka"/>
                <a:cs typeface="Consolas"/>
              </a:rPr>
              <a:t>:: U</a:t>
            </a:r>
            <a:r>
              <a:rPr lang="en-US" sz="1800" dirty="0" smtClean="0">
                <a:latin typeface="Consolas"/>
                <a:ea typeface="Osaka"/>
                <a:cs typeface="Consolas"/>
              </a:rPr>
              <a:t>)</a:t>
            </a:r>
          </a:p>
          <a:p>
            <a:pPr>
              <a:buNone/>
            </a:pPr>
            <a:r>
              <a:rPr lang="en-US" sz="1800" dirty="0">
                <a:solidFill>
                  <a:schemeClr val="accent3"/>
                </a:solidFill>
                <a:latin typeface="Consolas"/>
                <a:ea typeface="Osaka"/>
                <a:cs typeface="Consolas"/>
              </a:rPr>
              <a:t>instance</a:t>
            </a:r>
            <a:r>
              <a:rPr lang="en-US" sz="1800" dirty="0">
                <a:latin typeface="Consolas"/>
                <a:ea typeface="Osaka"/>
                <a:cs typeface="Consolas"/>
              </a:rPr>
              <a:t> </a:t>
            </a:r>
            <a:r>
              <a:rPr lang="en-US" sz="1800" dirty="0" err="1">
                <a:latin typeface="Consolas"/>
                <a:ea typeface="Osaka"/>
                <a:cs typeface="Consolas"/>
              </a:rPr>
              <a:t>Wf</a:t>
            </a:r>
            <a:r>
              <a:rPr lang="en-US" sz="1800" dirty="0">
                <a:latin typeface="Consolas"/>
                <a:ea typeface="Osaka"/>
                <a:cs typeface="Consolas"/>
              </a:rPr>
              <a:t> </a:t>
            </a:r>
            <a:r>
              <a:rPr lang="en-US" sz="1800" dirty="0" smtClean="0">
                <a:latin typeface="Consolas"/>
                <a:ea typeface="Osaka"/>
                <a:cs typeface="Consolas"/>
              </a:rPr>
              <a:t>'[]    </a:t>
            </a:r>
            <a:r>
              <a:rPr lang="en-US" sz="1800" dirty="0" smtClean="0">
                <a:solidFill>
                  <a:schemeClr val="accent1"/>
                </a:solidFill>
                <a:latin typeface="Consolas"/>
                <a:ea typeface="Osaka"/>
                <a:cs typeface="Consolas"/>
              </a:rPr>
              <a:t>-- base case for all properties</a:t>
            </a:r>
          </a:p>
          <a:p>
            <a:pPr>
              <a:buNone/>
            </a:pPr>
            <a:r>
              <a:rPr lang="en-US" sz="1800" dirty="0" smtClean="0">
                <a:solidFill>
                  <a:schemeClr val="accent3"/>
                </a:solidFill>
                <a:latin typeface="Consolas"/>
                <a:ea typeface="Osaka"/>
                <a:cs typeface="Consolas"/>
              </a:rPr>
              <a:t>instance</a:t>
            </a:r>
            <a:r>
              <a:rPr lang="en-US" sz="1800" dirty="0" smtClean="0">
                <a:latin typeface="Consolas"/>
                <a:ea typeface="Osaka"/>
                <a:cs typeface="Consolas"/>
              </a:rPr>
              <a:t> (</a:t>
            </a:r>
            <a:r>
              <a:rPr lang="en-US" sz="1800" dirty="0" err="1" smtClean="0">
                <a:latin typeface="Consolas"/>
                <a:ea typeface="Osaka"/>
                <a:cs typeface="Consolas"/>
              </a:rPr>
              <a:t>WfOcc</a:t>
            </a:r>
            <a:r>
              <a:rPr lang="en-US" sz="1800" dirty="0" smtClean="0">
                <a:latin typeface="Consolas"/>
                <a:ea typeface="Osaka"/>
                <a:cs typeface="Consolas"/>
              </a:rPr>
              <a:t> o, </a:t>
            </a:r>
            <a:r>
              <a:rPr lang="en-US" sz="1800" dirty="0" err="1" smtClean="0">
                <a:latin typeface="Consolas"/>
                <a:ea typeface="Osaka"/>
                <a:cs typeface="Consolas"/>
              </a:rPr>
              <a:t>Wf</a:t>
            </a:r>
            <a:r>
              <a:rPr lang="en-US" sz="1800" dirty="0" smtClean="0">
                <a:latin typeface="Consolas"/>
                <a:ea typeface="Osaka"/>
                <a:cs typeface="Consolas"/>
              </a:rPr>
              <a:t> </a:t>
            </a:r>
            <a:r>
              <a:rPr lang="en-US" sz="1800" dirty="0">
                <a:latin typeface="Consolas"/>
                <a:ea typeface="Osaka"/>
                <a:cs typeface="Consolas"/>
              </a:rPr>
              <a:t>s) =&gt; </a:t>
            </a:r>
            <a:r>
              <a:rPr lang="en-US" sz="1800" dirty="0" err="1">
                <a:latin typeface="Consolas"/>
                <a:ea typeface="Osaka"/>
                <a:cs typeface="Consolas"/>
              </a:rPr>
              <a:t>Wf</a:t>
            </a:r>
            <a:r>
              <a:rPr lang="en-US" sz="1800" dirty="0">
                <a:latin typeface="Consolas"/>
                <a:ea typeface="Osaka"/>
                <a:cs typeface="Consolas"/>
              </a:rPr>
              <a:t> </a:t>
            </a:r>
            <a:r>
              <a:rPr lang="en-US" sz="1800" dirty="0" smtClean="0">
                <a:latin typeface="Consolas"/>
                <a:ea typeface="Osaka"/>
                <a:cs typeface="Consolas"/>
              </a:rPr>
              <a:t>('(</a:t>
            </a:r>
            <a:r>
              <a:rPr lang="en-US" sz="1800" dirty="0" err="1" smtClean="0">
                <a:latin typeface="Consolas"/>
                <a:ea typeface="Osaka"/>
                <a:cs typeface="Consolas"/>
              </a:rPr>
              <a:t>n,o</a:t>
            </a:r>
            <a:r>
              <a:rPr lang="en-US" sz="1800" dirty="0" smtClean="0">
                <a:latin typeface="Consolas"/>
                <a:ea typeface="Osaka"/>
                <a:cs typeface="Consolas"/>
              </a:rPr>
              <a:t>) </a:t>
            </a:r>
            <a:r>
              <a:rPr lang="en-US" sz="1800" dirty="0">
                <a:solidFill>
                  <a:schemeClr val="accent4"/>
                </a:solidFill>
                <a:latin typeface="Consolas"/>
                <a:ea typeface="Osaka"/>
                <a:cs typeface="Consolas"/>
              </a:rPr>
              <a:t>:</a:t>
            </a:r>
            <a:r>
              <a:rPr lang="en-US" sz="1800" dirty="0">
                <a:latin typeface="Consolas"/>
                <a:ea typeface="Osaka"/>
                <a:cs typeface="Consolas"/>
              </a:rPr>
              <a:t> s</a:t>
            </a:r>
            <a:r>
              <a:rPr lang="en-US" sz="1800" dirty="0" smtClean="0">
                <a:latin typeface="Consolas"/>
                <a:ea typeface="Osaka"/>
                <a:cs typeface="Consolas"/>
              </a:rPr>
              <a:t>)</a:t>
            </a:r>
          </a:p>
          <a:p>
            <a:pPr>
              <a:buNone/>
            </a:pPr>
            <a:endParaRPr lang="en-US" sz="1800" dirty="0">
              <a:latin typeface="Consolas"/>
              <a:ea typeface="Osaka"/>
              <a:cs typeface="Consolas"/>
            </a:endParaRPr>
          </a:p>
          <a:p>
            <a:pPr marL="0" indent="0">
              <a:buNone/>
            </a:pPr>
            <a:r>
              <a:rPr lang="en-US" sz="1800" dirty="0">
                <a:solidFill>
                  <a:schemeClr val="accent3"/>
                </a:solidFill>
                <a:latin typeface="Consolas" charset="0"/>
                <a:ea typeface="Consolas" charset="0"/>
                <a:cs typeface="Consolas" charset="0"/>
              </a:rPr>
              <a:t>class</a:t>
            </a:r>
            <a:r>
              <a:rPr lang="en-US" sz="1800" dirty="0">
                <a:latin typeface="Consolas" charset="0"/>
                <a:ea typeface="Consolas" charset="0"/>
                <a:cs typeface="Consolas" charset="0"/>
              </a:rPr>
              <a:t> (o ~ Max o o) =&gt; </a:t>
            </a:r>
            <a:r>
              <a:rPr lang="en-US" sz="1800" dirty="0" err="1">
                <a:solidFill>
                  <a:schemeClr val="accent4"/>
                </a:solidFill>
                <a:latin typeface="Consolas" charset="0"/>
                <a:ea typeface="Consolas" charset="0"/>
                <a:cs typeface="Consolas" charset="0"/>
              </a:rPr>
              <a:t>WfOcc</a:t>
            </a:r>
            <a:r>
              <a:rPr lang="en-US" sz="1800" dirty="0">
                <a:solidFill>
                  <a:schemeClr val="accent4"/>
                </a:solidFill>
                <a:latin typeface="Consolas" charset="0"/>
                <a:ea typeface="Consolas" charset="0"/>
                <a:cs typeface="Consolas" charset="0"/>
              </a:rPr>
              <a:t> </a:t>
            </a:r>
            <a:r>
              <a:rPr lang="en-US" sz="1800" dirty="0">
                <a:latin typeface="Consolas" charset="0"/>
                <a:ea typeface="Consolas" charset="0"/>
                <a:cs typeface="Consolas" charset="0"/>
              </a:rPr>
              <a:t>(o :: </a:t>
            </a:r>
            <a:r>
              <a:rPr lang="en-US" sz="1800" dirty="0" err="1">
                <a:solidFill>
                  <a:schemeClr val="accent4"/>
                </a:solidFill>
                <a:latin typeface="Consolas" charset="0"/>
                <a:ea typeface="Consolas" charset="0"/>
                <a:cs typeface="Consolas" charset="0"/>
              </a:rPr>
              <a:t>Occ</a:t>
            </a:r>
            <a:r>
              <a:rPr lang="en-US" sz="1800" dirty="0">
                <a:latin typeface="Consolas" charset="0"/>
                <a:ea typeface="Consolas" charset="0"/>
                <a:cs typeface="Consolas" charset="0"/>
              </a:rPr>
              <a:t>)</a:t>
            </a:r>
          </a:p>
          <a:p>
            <a:pPr marL="0" indent="0">
              <a:buNone/>
            </a:pPr>
            <a:r>
              <a:rPr lang="en-US" sz="1800" dirty="0">
                <a:solidFill>
                  <a:schemeClr val="accent3"/>
                </a:solidFill>
                <a:latin typeface="Consolas" charset="0"/>
                <a:ea typeface="Consolas" charset="0"/>
                <a:cs typeface="Consolas" charset="0"/>
              </a:rPr>
              <a:t>instance</a:t>
            </a:r>
            <a:r>
              <a:rPr lang="en-US" sz="1800" dirty="0">
                <a:latin typeface="Consolas" charset="0"/>
                <a:ea typeface="Consolas" charset="0"/>
                <a:cs typeface="Consolas" charset="0"/>
              </a:rPr>
              <a:t> </a:t>
            </a:r>
            <a:r>
              <a:rPr lang="en-US" sz="1800" dirty="0" err="1">
                <a:solidFill>
                  <a:schemeClr val="accent4"/>
                </a:solidFill>
                <a:latin typeface="Consolas" charset="0"/>
                <a:ea typeface="Consolas" charset="0"/>
                <a:cs typeface="Consolas" charset="0"/>
              </a:rPr>
              <a:t>WfOcc</a:t>
            </a:r>
            <a:r>
              <a:rPr lang="en-US" sz="1800" dirty="0">
                <a:solidFill>
                  <a:schemeClr val="accent4"/>
                </a:solidFill>
                <a:latin typeface="Consolas" charset="0"/>
                <a:ea typeface="Consolas" charset="0"/>
                <a:cs typeface="Consolas" charset="0"/>
              </a:rPr>
              <a:t> Once</a:t>
            </a:r>
          </a:p>
          <a:p>
            <a:pPr marL="0" indent="0">
              <a:buNone/>
            </a:pPr>
            <a:r>
              <a:rPr lang="en-US" sz="1800" dirty="0">
                <a:solidFill>
                  <a:schemeClr val="accent3"/>
                </a:solidFill>
                <a:latin typeface="Consolas" charset="0"/>
                <a:ea typeface="Consolas" charset="0"/>
                <a:cs typeface="Consolas" charset="0"/>
              </a:rPr>
              <a:t>instance</a:t>
            </a:r>
            <a:r>
              <a:rPr lang="en-US" sz="1800" dirty="0">
                <a:latin typeface="Consolas" charset="0"/>
                <a:ea typeface="Consolas" charset="0"/>
                <a:cs typeface="Consolas" charset="0"/>
              </a:rPr>
              <a:t> </a:t>
            </a:r>
            <a:r>
              <a:rPr lang="en-US" sz="1800" dirty="0" err="1">
                <a:solidFill>
                  <a:schemeClr val="accent4"/>
                </a:solidFill>
                <a:latin typeface="Consolas" charset="0"/>
                <a:ea typeface="Consolas" charset="0"/>
                <a:cs typeface="Consolas" charset="0"/>
              </a:rPr>
              <a:t>WfOcc</a:t>
            </a:r>
            <a:r>
              <a:rPr lang="en-US" sz="1800" dirty="0">
                <a:solidFill>
                  <a:schemeClr val="accent4"/>
                </a:solidFill>
                <a:latin typeface="Consolas" charset="0"/>
                <a:ea typeface="Consolas" charset="0"/>
                <a:cs typeface="Consolas" charset="0"/>
              </a:rPr>
              <a:t> Opt</a:t>
            </a:r>
          </a:p>
          <a:p>
            <a:pPr marL="0" indent="0">
              <a:buNone/>
            </a:pPr>
            <a:r>
              <a:rPr lang="en-US" sz="1800" dirty="0">
                <a:solidFill>
                  <a:schemeClr val="accent3"/>
                </a:solidFill>
                <a:latin typeface="Consolas" charset="0"/>
                <a:ea typeface="Consolas" charset="0"/>
                <a:cs typeface="Consolas" charset="0"/>
              </a:rPr>
              <a:t>instance</a:t>
            </a:r>
            <a:r>
              <a:rPr lang="en-US" sz="1800" dirty="0">
                <a:latin typeface="Consolas" charset="0"/>
                <a:ea typeface="Consolas" charset="0"/>
                <a:cs typeface="Consolas" charset="0"/>
              </a:rPr>
              <a:t> </a:t>
            </a:r>
            <a:r>
              <a:rPr lang="en-US" sz="1800" dirty="0" err="1">
                <a:solidFill>
                  <a:schemeClr val="accent4"/>
                </a:solidFill>
                <a:latin typeface="Consolas" charset="0"/>
                <a:ea typeface="Consolas" charset="0"/>
                <a:cs typeface="Consolas" charset="0"/>
              </a:rPr>
              <a:t>WfOcc</a:t>
            </a:r>
            <a:r>
              <a:rPr lang="en-US" sz="1800" dirty="0">
                <a:solidFill>
                  <a:schemeClr val="accent4"/>
                </a:solidFill>
                <a:latin typeface="Consolas" charset="0"/>
                <a:ea typeface="Consolas" charset="0"/>
                <a:cs typeface="Consolas" charset="0"/>
              </a:rPr>
              <a:t> Many</a:t>
            </a:r>
          </a:p>
          <a:p>
            <a:pPr>
              <a:buNone/>
            </a:pPr>
            <a:endParaRPr lang="en-US" sz="1800" dirty="0" smtClean="0">
              <a:latin typeface="Consolas"/>
              <a:ea typeface="Osaka"/>
              <a:cs typeface="Consolas"/>
            </a:endParaRPr>
          </a:p>
        </p:txBody>
      </p:sp>
    </p:spTree>
    <p:extLst>
      <p:ext uri="{BB962C8B-B14F-4D97-AF65-F5344CB8AC3E}">
        <p14:creationId xmlns:p14="http://schemas.microsoft.com/office/powerpoint/2010/main" val="1601993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Derivatives with types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000" dirty="0" err="1">
                <a:latin typeface="Consolas"/>
                <a:ea typeface="Osaka"/>
                <a:cs typeface="Consolas"/>
              </a:rPr>
              <a:t>deriv</a:t>
            </a:r>
            <a:r>
              <a:rPr lang="en-US" sz="2000" dirty="0">
                <a:latin typeface="Consolas"/>
                <a:ea typeface="Osaka"/>
                <a:cs typeface="Consolas"/>
              </a:rPr>
              <a:t> :: </a:t>
            </a:r>
            <a:r>
              <a:rPr lang="en-US" sz="2000" dirty="0" err="1" smtClean="0">
                <a:solidFill>
                  <a:srgbClr val="FF0000"/>
                </a:solidFill>
                <a:latin typeface="Consolas"/>
                <a:ea typeface="Osaka"/>
                <a:cs typeface="Consolas"/>
              </a:rPr>
              <a:t>Wf</a:t>
            </a:r>
            <a:r>
              <a:rPr lang="en-US" sz="2000" dirty="0" smtClean="0">
                <a:solidFill>
                  <a:srgbClr val="FF0000"/>
                </a:solidFill>
                <a:latin typeface="Consolas"/>
                <a:ea typeface="Osaka"/>
                <a:cs typeface="Consolas"/>
              </a:rPr>
              <a:t> s =&gt;</a:t>
            </a:r>
            <a:r>
              <a:rPr lang="en-US" sz="2000" dirty="0" smtClean="0">
                <a:solidFill>
                  <a:schemeClr val="tx1"/>
                </a:solidFill>
                <a:latin typeface="Consolas"/>
                <a:ea typeface="Osaka"/>
                <a:cs typeface="Consolas"/>
              </a:rPr>
              <a:t> </a:t>
            </a:r>
            <a:r>
              <a:rPr lang="en-US" sz="2000" dirty="0" smtClean="0">
                <a:latin typeface="Consolas"/>
                <a:ea typeface="Osaka"/>
                <a:cs typeface="Consolas"/>
              </a:rPr>
              <a:t>R </a:t>
            </a:r>
            <a:r>
              <a:rPr lang="en-US" sz="2000" dirty="0" smtClean="0">
                <a:solidFill>
                  <a:schemeClr val="tx1"/>
                </a:solidFill>
                <a:latin typeface="Consolas"/>
                <a:ea typeface="Osaka"/>
                <a:cs typeface="Consolas"/>
              </a:rPr>
              <a:t>s</a:t>
            </a:r>
            <a:r>
              <a:rPr lang="en-US" sz="2000" dirty="0" smtClean="0">
                <a:latin typeface="Consolas"/>
                <a:ea typeface="Osaka"/>
                <a:cs typeface="Consolas"/>
              </a:rPr>
              <a:t> </a:t>
            </a:r>
            <a:r>
              <a:rPr lang="en-US" sz="2000" dirty="0">
                <a:latin typeface="Consolas"/>
                <a:ea typeface="Osaka"/>
                <a:cs typeface="Consolas"/>
              </a:rPr>
              <a:t>-&gt; Char -&gt; R </a:t>
            </a:r>
            <a:r>
              <a:rPr lang="en-US" sz="2000" dirty="0">
                <a:solidFill>
                  <a:schemeClr val="tx1"/>
                </a:solidFill>
                <a:latin typeface="Consolas"/>
                <a:ea typeface="Osaka"/>
                <a:cs typeface="Consolas"/>
              </a:rPr>
              <a:t>s</a:t>
            </a:r>
            <a:endParaRPr lang="en-US" sz="2000" dirty="0" smtClean="0">
              <a:solidFill>
                <a:schemeClr val="tx1"/>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Rchar</a:t>
            </a:r>
            <a:r>
              <a:rPr lang="en-US" sz="2000" dirty="0">
                <a:solidFill>
                  <a:schemeClr val="accent4"/>
                </a:solidFill>
                <a:latin typeface="Consolas"/>
                <a:ea typeface="Osaka"/>
                <a:cs typeface="Consolas"/>
              </a:rPr>
              <a:t> </a:t>
            </a:r>
            <a:r>
              <a:rPr lang="en-US" sz="2000" dirty="0">
                <a:latin typeface="Consolas"/>
                <a:ea typeface="Osaka"/>
                <a:cs typeface="Consolas"/>
              </a:rPr>
              <a:t>s)     c </a:t>
            </a:r>
            <a:r>
              <a:rPr lang="en-US" sz="2000" dirty="0" smtClean="0">
                <a:latin typeface="Consolas"/>
                <a:ea typeface="Osaka"/>
                <a:cs typeface="Consolas"/>
              </a:rPr>
              <a:t>| c == s </a:t>
            </a:r>
            <a:r>
              <a:rPr lang="en-US" sz="2000" dirty="0">
                <a:latin typeface="Consolas"/>
                <a:ea typeface="Osaka"/>
                <a:cs typeface="Consolas"/>
              </a:rPr>
              <a:t>=</a:t>
            </a:r>
            <a:r>
              <a:rPr lang="en-US" sz="2000" dirty="0" smtClean="0">
                <a:latin typeface="Consolas"/>
                <a:ea typeface="Osaka"/>
                <a:cs typeface="Consolas"/>
              </a:rPr>
              <a:t> </a:t>
            </a:r>
            <a:r>
              <a:rPr lang="en-US" sz="2000" dirty="0" err="1" smtClean="0">
                <a:latin typeface="Consolas"/>
                <a:ea typeface="Osaka"/>
                <a:cs typeface="Consolas"/>
              </a:rPr>
              <a:t>rempty</a:t>
            </a:r>
            <a:endParaRPr lang="en-US" sz="2000" dirty="0" smtClean="0">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smtClean="0">
                <a:latin typeface="Consolas"/>
                <a:ea typeface="Osaka"/>
                <a:cs typeface="Consolas"/>
              </a:rPr>
              <a:t>r1 </a:t>
            </a:r>
            <a:r>
              <a:rPr lang="en-US" sz="2000" dirty="0">
                <a:latin typeface="Consolas"/>
                <a:ea typeface="Osaka"/>
                <a:cs typeface="Consolas"/>
              </a:rPr>
              <a:t>r2) </a:t>
            </a:r>
            <a:r>
              <a:rPr lang="en-US" sz="2000" dirty="0" smtClean="0">
                <a:latin typeface="Consolas"/>
                <a:ea typeface="Osaka"/>
                <a:cs typeface="Consolas"/>
              </a:rPr>
              <a:t> c =</a:t>
            </a: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err="1" smtClean="0">
                <a:solidFill>
                  <a:srgbClr val="FF0000"/>
                </a:solidFill>
                <a:latin typeface="Consolas"/>
                <a:ea typeface="Osaka"/>
                <a:cs typeface="Consolas"/>
              </a:rPr>
              <a:t>ralt</a:t>
            </a:r>
            <a:r>
              <a:rPr lang="en-US" sz="2000" dirty="0" smtClean="0">
                <a:solidFill>
                  <a:srgbClr val="FF0000"/>
                </a:solidFill>
                <a:latin typeface="Consolas"/>
                <a:ea typeface="Osaka"/>
                <a:cs typeface="Consolas"/>
              </a:rPr>
              <a:t> </a:t>
            </a:r>
            <a:r>
              <a:rPr lang="en-US" sz="2000" dirty="0">
                <a:solidFill>
                  <a:srgbClr val="FF0000"/>
                </a:solidFill>
                <a:latin typeface="Consolas"/>
                <a:ea typeface="Osaka"/>
                <a:cs typeface="Consolas"/>
              </a:rPr>
              <a:t>(</a:t>
            </a:r>
            <a:r>
              <a:rPr lang="en-US" sz="2000" dirty="0" err="1">
                <a:solidFill>
                  <a:srgbClr val="FF0000"/>
                </a:solidFill>
                <a:latin typeface="Consolas"/>
                <a:ea typeface="Osaka"/>
                <a:cs typeface="Consolas"/>
              </a:rPr>
              <a:t>rseq</a:t>
            </a:r>
            <a:r>
              <a:rPr lang="en-US" sz="2000" dirty="0">
                <a:solidFill>
                  <a:srgbClr val="FF0000"/>
                </a:solidFill>
                <a:latin typeface="Consolas"/>
                <a:ea typeface="Osaka"/>
                <a:cs typeface="Consolas"/>
              </a:rPr>
              <a:t>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r1 c) r2</a:t>
            </a:r>
            <a:r>
              <a:rPr lang="en-US" sz="2000" dirty="0" smtClean="0">
                <a:solidFill>
                  <a:srgbClr val="FF0000"/>
                </a:solidFill>
                <a:latin typeface="Consolas"/>
                <a:ea typeface="Osaka"/>
                <a:cs typeface="Consolas"/>
              </a:rPr>
              <a:t>)</a:t>
            </a:r>
            <a:r>
              <a:rPr lang="en-US" sz="2000" dirty="0" smtClean="0">
                <a:solidFill>
                  <a:schemeClr val="tx1"/>
                </a:solidFill>
                <a:latin typeface="Consolas"/>
                <a:ea typeface="Osaka"/>
                <a:cs typeface="Consolas"/>
              </a:rPr>
              <a:t> </a:t>
            </a:r>
            <a:r>
              <a:rPr lang="en-US" sz="2000" dirty="0">
                <a:solidFill>
                  <a:schemeClr val="accent1"/>
                </a:solidFill>
                <a:latin typeface="Consolas"/>
                <a:ea typeface="Osaka"/>
                <a:cs typeface="Consolas"/>
              </a:rPr>
              <a:t>-- </a:t>
            </a:r>
            <a:r>
              <a:rPr lang="en-US" sz="2000" dirty="0" smtClean="0">
                <a:solidFill>
                  <a:schemeClr val="accent1"/>
                </a:solidFill>
                <a:latin typeface="Consolas"/>
                <a:ea typeface="Osaka"/>
                <a:cs typeface="Consolas"/>
              </a:rPr>
              <a:t>have: </a:t>
            </a:r>
            <a:r>
              <a:rPr lang="en-US" sz="2000" dirty="0">
                <a:solidFill>
                  <a:schemeClr val="accent1"/>
                </a:solidFill>
                <a:latin typeface="Consolas" charset="0"/>
                <a:ea typeface="Consolas" charset="0"/>
                <a:cs typeface="Consolas" charset="0"/>
              </a:rPr>
              <a:t>s ~ Alt s </a:t>
            </a:r>
            <a:r>
              <a:rPr lang="en-US" sz="2000" dirty="0" smtClean="0">
                <a:solidFill>
                  <a:schemeClr val="accent1"/>
                </a:solidFill>
                <a:latin typeface="Consolas" charset="0"/>
                <a:ea typeface="Consolas" charset="0"/>
                <a:cs typeface="Consolas" charset="0"/>
              </a:rPr>
              <a:t>s</a:t>
            </a:r>
            <a:endParaRPr lang="en-US" sz="2000" dirty="0" smtClean="0">
              <a:solidFill>
                <a:schemeClr val="accent1"/>
              </a:solidFill>
              <a:latin typeface="Consolas"/>
              <a:ea typeface="Osaka"/>
              <a:cs typeface="Consolas"/>
            </a:endParaRP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a:latin typeface="Consolas"/>
                <a:ea typeface="Osaka"/>
                <a:cs typeface="Consolas"/>
              </a:rPr>
              <a:t> </a:t>
            </a:r>
            <a:r>
              <a:rPr lang="en-US" sz="2000" dirty="0" smtClean="0">
                <a:latin typeface="Consolas"/>
                <a:ea typeface="Osaka"/>
                <a:cs typeface="Consolas"/>
              </a:rPr>
              <a:t> </a:t>
            </a:r>
            <a:r>
              <a:rPr lang="en-US" sz="2000" dirty="0" smtClean="0">
                <a:solidFill>
                  <a:srgbClr val="FF0000"/>
                </a:solidFill>
                <a:latin typeface="Consolas"/>
                <a:ea typeface="Osaka"/>
                <a:cs typeface="Consolas"/>
              </a:rPr>
              <a:t>(</a:t>
            </a:r>
            <a:r>
              <a:rPr lang="en-US" sz="2000" dirty="0" err="1" smtClean="0">
                <a:solidFill>
                  <a:srgbClr val="FF0000"/>
                </a:solidFill>
                <a:latin typeface="Consolas"/>
                <a:ea typeface="Osaka"/>
                <a:cs typeface="Consolas"/>
              </a:rPr>
              <a:t>rseq</a:t>
            </a:r>
            <a:r>
              <a:rPr lang="en-US" sz="2000" dirty="0" smtClean="0">
                <a:solidFill>
                  <a:srgbClr val="FF0000"/>
                </a:solidFill>
                <a:latin typeface="Consolas"/>
                <a:ea typeface="Osaka"/>
                <a:cs typeface="Consolas"/>
              </a:rPr>
              <a:t> </a:t>
            </a:r>
            <a:r>
              <a:rPr lang="en-US" sz="2000" dirty="0">
                <a:solidFill>
                  <a:srgbClr val="FF0000"/>
                </a:solidFill>
                <a:latin typeface="Consolas"/>
                <a:ea typeface="Osaka"/>
                <a:cs typeface="Consolas"/>
              </a:rPr>
              <a:t>(</a:t>
            </a:r>
            <a:r>
              <a:rPr lang="en-US" sz="2000" dirty="0" err="1">
                <a:solidFill>
                  <a:srgbClr val="FF0000"/>
                </a:solidFill>
                <a:latin typeface="Consolas"/>
                <a:ea typeface="Osaka"/>
                <a:cs typeface="Consolas"/>
              </a:rPr>
              <a:t>markEmpty</a:t>
            </a:r>
            <a:r>
              <a:rPr lang="en-US" sz="2000" dirty="0">
                <a:solidFill>
                  <a:srgbClr val="FF0000"/>
                </a:solidFill>
                <a:latin typeface="Consolas"/>
                <a:ea typeface="Osaka"/>
                <a:cs typeface="Consolas"/>
              </a:rPr>
              <a:t> r1)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r2 c</a:t>
            </a:r>
            <a:r>
              <a:rPr lang="en-US" sz="2000" dirty="0" smtClean="0">
                <a:solidFill>
                  <a:srgbClr val="FF0000"/>
                </a:solidFill>
                <a:latin typeface="Consolas"/>
                <a:ea typeface="Osaka"/>
                <a:cs typeface="Consolas"/>
              </a:rPr>
              <a:t>))</a:t>
            </a:r>
            <a:endParaRPr lang="en-US" sz="2000" dirty="0">
              <a:solidFill>
                <a:srgbClr val="FF0000"/>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a:latin typeface="Consolas"/>
                <a:ea typeface="Osaka"/>
                <a:cs typeface="Consolas"/>
              </a:rPr>
              <a:t>r1 r2)  c = </a:t>
            </a:r>
            <a:r>
              <a:rPr lang="en-US" sz="2000" dirty="0" err="1">
                <a:latin typeface="Consolas"/>
                <a:ea typeface="Osaka"/>
                <a:cs typeface="Consolas"/>
              </a:rPr>
              <a:t>rseq</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a:t>
            </a:r>
            <a:r>
              <a:rPr lang="en-US" sz="2000" dirty="0" smtClean="0">
                <a:latin typeface="Consolas"/>
                <a:ea typeface="Osaka"/>
                <a:cs typeface="Consolas"/>
              </a:rPr>
              <a:t>r2</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Ralt</a:t>
            </a:r>
            <a:r>
              <a:rPr lang="en-US" sz="2000" dirty="0">
                <a:solidFill>
                  <a:schemeClr val="accent4"/>
                </a:solidFill>
                <a:latin typeface="Consolas"/>
                <a:ea typeface="Osaka"/>
                <a:cs typeface="Consolas"/>
              </a:rPr>
              <a:t> </a:t>
            </a:r>
            <a:r>
              <a:rPr lang="en-US" sz="2000" dirty="0">
                <a:latin typeface="Consolas"/>
                <a:ea typeface="Osaka"/>
                <a:cs typeface="Consolas"/>
              </a:rPr>
              <a:t>r1 r2)  c = </a:t>
            </a:r>
            <a:r>
              <a:rPr lang="en-US" sz="2000" dirty="0" err="1">
                <a:latin typeface="Consolas"/>
                <a:ea typeface="Osaka"/>
                <a:cs typeface="Consolas"/>
              </a:rPr>
              <a:t>ralt</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a:t>
            </a:r>
            <a:r>
              <a:rPr lang="en-US" sz="2000" dirty="0" err="1">
                <a:latin typeface="Consolas"/>
                <a:ea typeface="Osaka"/>
                <a:cs typeface="Consolas"/>
              </a:rPr>
              <a:t>deriv</a:t>
            </a:r>
            <a:r>
              <a:rPr lang="en-US" sz="2000" dirty="0">
                <a:latin typeface="Consolas"/>
                <a:ea typeface="Osaka"/>
                <a:cs typeface="Consolas"/>
              </a:rPr>
              <a:t> r2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Rstar</a:t>
            </a:r>
            <a:r>
              <a:rPr lang="en-US" sz="2000" dirty="0">
                <a:solidFill>
                  <a:schemeClr val="accent4"/>
                </a:solidFill>
                <a:latin typeface="Consolas"/>
                <a:ea typeface="Osaka"/>
                <a:cs typeface="Consolas"/>
              </a:rPr>
              <a:t> </a:t>
            </a:r>
            <a:r>
              <a:rPr lang="en-US" sz="2000" dirty="0">
                <a:latin typeface="Consolas"/>
                <a:ea typeface="Osaka"/>
                <a:cs typeface="Consolas"/>
              </a:rPr>
              <a:t>r)     c = </a:t>
            </a:r>
            <a:r>
              <a:rPr lang="en-US" sz="2000" dirty="0" err="1">
                <a:solidFill>
                  <a:srgbClr val="FF0000"/>
                </a:solidFill>
                <a:latin typeface="Consolas"/>
                <a:ea typeface="Osaka"/>
                <a:cs typeface="Consolas"/>
              </a:rPr>
              <a:t>rseq</a:t>
            </a:r>
            <a:r>
              <a:rPr lang="en-US" sz="2000" dirty="0">
                <a:solidFill>
                  <a:srgbClr val="FF0000"/>
                </a:solidFill>
                <a:latin typeface="Consolas"/>
                <a:ea typeface="Osaka"/>
                <a:cs typeface="Consolas"/>
              </a:rPr>
              <a:t>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 c) (</a:t>
            </a:r>
            <a:r>
              <a:rPr lang="en-US" sz="2000" dirty="0" err="1">
                <a:solidFill>
                  <a:srgbClr val="FF0000"/>
                </a:solidFill>
                <a:latin typeface="Consolas"/>
                <a:ea typeface="Osaka"/>
                <a:cs typeface="Consolas"/>
              </a:rPr>
              <a:t>rstar</a:t>
            </a:r>
            <a:r>
              <a:rPr lang="en-US" sz="2000" dirty="0">
                <a:solidFill>
                  <a:srgbClr val="FF0000"/>
                </a:solidFill>
                <a:latin typeface="Consolas"/>
                <a:ea typeface="Osaka"/>
                <a:cs typeface="Consolas"/>
              </a:rPr>
              <a:t> r</a:t>
            </a:r>
            <a:r>
              <a:rPr lang="en-US" sz="2000" dirty="0" smtClean="0">
                <a:solidFill>
                  <a:srgbClr val="FF0000"/>
                </a:solidFill>
                <a:latin typeface="Consolas"/>
                <a:ea typeface="Osaka"/>
                <a:cs typeface="Consolas"/>
              </a:rPr>
              <a:t>)</a:t>
            </a:r>
          </a:p>
          <a:p>
            <a:pPr>
              <a:buNone/>
            </a:pPr>
            <a:r>
              <a:rPr lang="en-US" sz="2000" dirty="0">
                <a:solidFill>
                  <a:schemeClr val="tx1"/>
                </a:solidFill>
                <a:latin typeface="Consolas"/>
                <a:ea typeface="Osaka"/>
                <a:cs typeface="Consolas"/>
              </a:rPr>
              <a:t> </a:t>
            </a:r>
            <a:r>
              <a:rPr lang="en-US" sz="2000" dirty="0" smtClean="0">
                <a:solidFill>
                  <a:schemeClr val="accent1"/>
                </a:solidFill>
                <a:latin typeface="Consolas"/>
                <a:ea typeface="Osaka"/>
                <a:cs typeface="Consolas"/>
              </a:rPr>
              <a:t> -- have: </a:t>
            </a:r>
            <a:r>
              <a:rPr lang="en-US" sz="2000" dirty="0" smtClean="0">
                <a:solidFill>
                  <a:schemeClr val="accent1"/>
                </a:solidFill>
                <a:latin typeface="Consolas" charset="0"/>
                <a:ea typeface="Consolas" charset="0"/>
                <a:cs typeface="Consolas" charset="0"/>
              </a:rPr>
              <a:t>Merge s </a:t>
            </a:r>
            <a:r>
              <a:rPr lang="en-US" sz="2000" dirty="0">
                <a:solidFill>
                  <a:schemeClr val="accent1"/>
                </a:solidFill>
                <a:latin typeface="Consolas" charset="0"/>
                <a:ea typeface="Consolas" charset="0"/>
                <a:cs typeface="Consolas" charset="0"/>
              </a:rPr>
              <a:t>(Repeat </a:t>
            </a:r>
            <a:r>
              <a:rPr lang="en-US" sz="2000" dirty="0" smtClean="0">
                <a:solidFill>
                  <a:schemeClr val="accent1"/>
                </a:solidFill>
                <a:latin typeface="Consolas" charset="0"/>
                <a:ea typeface="Consolas" charset="0"/>
                <a:cs typeface="Consolas" charset="0"/>
              </a:rPr>
              <a:t>s) </a:t>
            </a:r>
            <a:r>
              <a:rPr lang="en-US" sz="2000" dirty="0">
                <a:solidFill>
                  <a:schemeClr val="accent1"/>
                </a:solidFill>
                <a:latin typeface="Consolas" charset="0"/>
                <a:ea typeface="Consolas" charset="0"/>
                <a:cs typeface="Consolas" charset="0"/>
              </a:rPr>
              <a:t>~ Repeat s</a:t>
            </a:r>
            <a:endParaRPr lang="en-US" sz="2000" dirty="0" smtClean="0">
              <a:solidFill>
                <a:schemeClr val="accent1"/>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w r) c = </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(w ++ [c]) (</a:t>
            </a:r>
            <a:r>
              <a:rPr lang="en-US" sz="2000" dirty="0" err="1">
                <a:latin typeface="Consolas"/>
                <a:ea typeface="Osaka"/>
                <a:cs typeface="Consolas"/>
              </a:rPr>
              <a:t>deriv</a:t>
            </a:r>
            <a:r>
              <a:rPr lang="en-US" sz="2000" dirty="0">
                <a:latin typeface="Consolas"/>
                <a:ea typeface="Osaka"/>
                <a:cs typeface="Consolas"/>
              </a:rPr>
              <a:t> r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_             c = </a:t>
            </a:r>
            <a:r>
              <a:rPr lang="en-US" sz="2000" dirty="0" err="1">
                <a:solidFill>
                  <a:schemeClr val="accent4"/>
                </a:solidFill>
                <a:latin typeface="Consolas"/>
                <a:ea typeface="Osaka"/>
                <a:cs typeface="Consolas"/>
              </a:rPr>
              <a:t>Rvoid</a:t>
            </a:r>
            <a:endParaRPr lang="en-US" sz="2000" dirty="0">
              <a:solidFill>
                <a:schemeClr val="accent4"/>
              </a:solidFill>
              <a:latin typeface="Consolas"/>
              <a:ea typeface="Osaka"/>
              <a:cs typeface="Consolas"/>
            </a:endParaRPr>
          </a:p>
          <a:p>
            <a:pPr>
              <a:buNone/>
            </a:pPr>
            <a:endParaRPr lang="en-US" sz="2000" dirty="0" smtClean="0">
              <a:latin typeface="Consolas"/>
              <a:ea typeface="Osaka"/>
              <a:cs typeface="Consolas"/>
            </a:endParaRPr>
          </a:p>
        </p:txBody>
      </p:sp>
    </p:spTree>
    <p:extLst>
      <p:ext uri="{BB962C8B-B14F-4D97-AF65-F5344CB8AC3E}">
        <p14:creationId xmlns:p14="http://schemas.microsoft.com/office/powerpoint/2010/main" val="17968977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848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p:cNvSpPr txBox="1">
            <a:spLocks/>
          </p:cNvSpPr>
          <p:nvPr/>
        </p:nvSpPr>
        <p:spPr>
          <a:xfrm>
            <a:off x="457202" y="1157108"/>
            <a:ext cx="8229599" cy="5272895"/>
          </a:xfrm>
          <a:prstGeom prst="rect">
            <a:avLst/>
          </a:prstGeom>
        </p:spPr>
        <p:style>
          <a:lnRef idx="2">
            <a:schemeClr val="accent6"/>
          </a:lnRef>
          <a:fillRef idx="1">
            <a:schemeClr val="lt1"/>
          </a:fillRef>
          <a:effectRef idx="0">
            <a:schemeClr val="accent6"/>
          </a:effectRef>
          <a:fontRef idx="minor">
            <a:schemeClr val="dk1"/>
          </a:fontRef>
        </p:style>
        <p:txBody>
          <a:bodyPr vert="horz" lIns="91436" tIns="45718" rIns="91436" bIns="45718" rtlCol="0">
            <a:noAutofit/>
          </a:bodyPr>
          <a:lstStyle/>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data Color = R | B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data Tree  = E | T Tree A Tree</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endParaRPr kumimoji="0" lang="en-US" sz="2000" b="0" i="0" u="none" strike="noStrike" kern="1200" cap="none" spc="0" normalizeH="0" baseline="0" noProof="0" smtClean="0">
              <a:ln>
                <a:noFill/>
              </a:ln>
              <a:solidFill>
                <a:schemeClr val="dk1"/>
              </a:solidFill>
              <a:effectLst/>
              <a:uLnTx/>
              <a:uFillTx/>
              <a:latin typeface="Consolas"/>
              <a:ea typeface="Osaka"/>
              <a:cs typeface="Consolas"/>
            </a:endParaRP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insert :: Tree -&gt; A -&gt; Tree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insert s x =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blacken (</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 s</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a:t>
            </a:r>
            <a:r>
              <a:rPr kumimoji="0" lang="en-US" sz="2000" b="1" i="0" u="none" strike="noStrike" kern="1200" cap="none" spc="0" normalizeH="0" baseline="0" noProof="0" smtClean="0">
                <a:ln>
                  <a:noFill/>
                </a:ln>
                <a:solidFill>
                  <a:schemeClr val="dk1"/>
                </a:solidFill>
                <a:effectLst/>
                <a:uLnTx/>
                <a:uFillTx/>
                <a:latin typeface="Consolas"/>
                <a:ea typeface="Osaka"/>
                <a:cs typeface="Consolas"/>
              </a:rPr>
              <a:t>where </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 E = T R E x E</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ins s@(T color a y b)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x &lt; y     = </a:t>
            </a:r>
            <a:r>
              <a:rPr kumimoji="0" lang="en-US" sz="2000" b="0" i="0" u="none" strike="noStrike" kern="1200" cap="none" spc="0" normalizeH="0" baseline="0" noProof="0" smtClean="0">
                <a:ln>
                  <a:noFill/>
                </a:ln>
                <a:solidFill>
                  <a:schemeClr val="bg1"/>
                </a:solidFill>
                <a:effectLst/>
                <a:uLnTx/>
                <a:uFillTx/>
                <a:latin typeface="Consolas"/>
                <a:ea typeface="Osaka"/>
                <a:cs typeface="Consolas"/>
              </a:rPr>
              <a:t>balance</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color (ins a) y b</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x &gt; y     =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balance</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color a y (ins b)</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otherwise = s</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blacken (T _ a x b) = T B a x b</a:t>
            </a:r>
            <a:endParaRPr kumimoji="0" lang="en-US" sz="2000" b="0" i="0" u="none" strike="noStrike" kern="1200" cap="none" spc="0" normalizeH="0" baseline="0" noProof="0" dirty="0" smtClean="0">
              <a:ln>
                <a:noFill/>
              </a:ln>
              <a:solidFill>
                <a:srgbClr val="FFFFFF"/>
              </a:solidFill>
              <a:effectLst/>
              <a:uLnTx/>
              <a:uFillTx/>
              <a:latin typeface="Consolas"/>
              <a:ea typeface="Osaka"/>
              <a:cs typeface="Consolas"/>
            </a:endParaRPr>
          </a:p>
        </p:txBody>
      </p:sp>
      <p:sp>
        <p:nvSpPr>
          <p:cNvPr id="2" name="Title 1"/>
          <p:cNvSpPr>
            <a:spLocks noGrp="1"/>
          </p:cNvSpPr>
          <p:nvPr>
            <p:ph type="title"/>
          </p:nvPr>
        </p:nvSpPr>
        <p:spPr/>
        <p:txBody>
          <a:bodyPr/>
          <a:lstStyle/>
          <a:p>
            <a:r>
              <a:rPr lang="en-US" dirty="0" smtClean="0"/>
              <a:t>Derivatives </a:t>
            </a:r>
            <a:r>
              <a:rPr lang="en-US" smtClean="0"/>
              <a:t>with types</a:t>
            </a:r>
            <a:endParaRPr lang="en-US" dirty="0"/>
          </a:p>
        </p:txBody>
      </p:sp>
      <p:sp>
        <p:nvSpPr>
          <p:cNvPr id="3" name="Content Placeholder 2"/>
          <p:cNvSpPr>
            <a:spLocks noGrp="1"/>
          </p:cNvSpPr>
          <p:nvPr>
            <p:ph idx="1"/>
          </p:nvPr>
        </p:nvSpPr>
        <p:spPr>
          <a:xfrm>
            <a:off x="457200" y="1157108"/>
            <a:ext cx="8229599" cy="5272895"/>
          </a:xfrm>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000" dirty="0" err="1">
                <a:latin typeface="Consolas"/>
                <a:ea typeface="Osaka"/>
                <a:cs typeface="Consolas"/>
              </a:rPr>
              <a:t>deriv</a:t>
            </a:r>
            <a:r>
              <a:rPr lang="en-US" sz="2000" dirty="0">
                <a:latin typeface="Consolas"/>
                <a:ea typeface="Osaka"/>
                <a:cs typeface="Consolas"/>
              </a:rPr>
              <a:t> :: </a:t>
            </a:r>
            <a:r>
              <a:rPr lang="en-US" sz="2000" dirty="0" err="1" smtClean="0">
                <a:solidFill>
                  <a:srgbClr val="FF0000"/>
                </a:solidFill>
                <a:latin typeface="Consolas"/>
                <a:ea typeface="Osaka"/>
                <a:cs typeface="Consolas"/>
              </a:rPr>
              <a:t>Wf</a:t>
            </a:r>
            <a:r>
              <a:rPr lang="en-US" sz="2000" dirty="0" smtClean="0">
                <a:solidFill>
                  <a:srgbClr val="FF0000"/>
                </a:solidFill>
                <a:latin typeface="Consolas"/>
                <a:ea typeface="Osaka"/>
                <a:cs typeface="Consolas"/>
              </a:rPr>
              <a:t> s =&gt; </a:t>
            </a:r>
            <a:r>
              <a:rPr lang="en-US" sz="2000" dirty="0" smtClean="0">
                <a:solidFill>
                  <a:schemeClr val="tx1"/>
                </a:solidFill>
                <a:latin typeface="Consolas"/>
                <a:ea typeface="Osaka"/>
                <a:cs typeface="Consolas"/>
              </a:rPr>
              <a:t>R s </a:t>
            </a:r>
            <a:r>
              <a:rPr lang="en-US" sz="2000" dirty="0">
                <a:solidFill>
                  <a:schemeClr val="tx1"/>
                </a:solidFill>
                <a:latin typeface="Consolas"/>
                <a:ea typeface="Osaka"/>
                <a:cs typeface="Consolas"/>
              </a:rPr>
              <a:t>-&gt; Char -&gt; R s</a:t>
            </a:r>
            <a:endParaRPr lang="en-US" sz="2000" dirty="0" smtClean="0">
              <a:solidFill>
                <a:schemeClr val="tx1"/>
              </a:solidFill>
              <a:latin typeface="Consolas"/>
              <a:ea typeface="Osaka"/>
              <a:cs typeface="Consolas"/>
            </a:endParaRPr>
          </a:p>
          <a:p>
            <a:pPr>
              <a:buNone/>
            </a:pPr>
            <a:r>
              <a:rPr lang="en-US" sz="2000" dirty="0" err="1" smtClean="0">
                <a:solidFill>
                  <a:schemeClr val="tx1"/>
                </a:solidFill>
                <a:latin typeface="Consolas"/>
                <a:ea typeface="Osaka"/>
                <a:cs typeface="Consolas"/>
              </a:rPr>
              <a:t>deriv</a:t>
            </a:r>
            <a:r>
              <a:rPr lang="en-US" sz="2000" dirty="0" smtClean="0">
                <a:solidFill>
                  <a:schemeClr val="tx1"/>
                </a:solidFill>
                <a:latin typeface="Consolas"/>
                <a:ea typeface="Osaka"/>
                <a:cs typeface="Consolas"/>
              </a:rPr>
              <a:t> </a:t>
            </a:r>
            <a:r>
              <a:rPr lang="en-US" sz="2000" dirty="0">
                <a:solidFill>
                  <a:schemeClr val="tx1"/>
                </a:solidFill>
                <a:latin typeface="Consolas"/>
                <a:ea typeface="Osaka"/>
                <a:cs typeface="Consolas"/>
              </a:rPr>
              <a:t>(</a:t>
            </a:r>
            <a:r>
              <a:rPr lang="en-US" sz="2000" dirty="0" err="1">
                <a:solidFill>
                  <a:schemeClr val="tx1"/>
                </a:solidFill>
                <a:latin typeface="Consolas"/>
                <a:ea typeface="Osaka"/>
                <a:cs typeface="Consolas"/>
              </a:rPr>
              <a:t>Rchar</a:t>
            </a:r>
            <a:r>
              <a:rPr lang="en-US" sz="2000" dirty="0">
                <a:solidFill>
                  <a:schemeClr val="tx1"/>
                </a:solidFill>
                <a:latin typeface="Consolas"/>
                <a:ea typeface="Osaka"/>
                <a:cs typeface="Consolas"/>
              </a:rPr>
              <a:t> s)     c = </a:t>
            </a:r>
            <a:endParaRPr lang="en-US" sz="2000" dirty="0" smtClean="0">
              <a:solidFill>
                <a:schemeClr val="tx1"/>
              </a:solidFill>
              <a:latin typeface="Consolas"/>
              <a:ea typeface="Osaka"/>
              <a:cs typeface="Consolas"/>
            </a:endParaRP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if c == s </a:t>
            </a:r>
            <a:r>
              <a:rPr lang="en-US" sz="2000" dirty="0">
                <a:solidFill>
                  <a:schemeClr val="tx1"/>
                </a:solidFill>
                <a:latin typeface="Consolas"/>
                <a:ea typeface="Osaka"/>
                <a:cs typeface="Consolas"/>
              </a:rPr>
              <a:t>then </a:t>
            </a:r>
            <a:r>
              <a:rPr lang="en-US" sz="2000" dirty="0" err="1">
                <a:solidFill>
                  <a:schemeClr val="tx1"/>
                </a:solidFill>
                <a:latin typeface="Consolas"/>
                <a:ea typeface="Osaka"/>
                <a:cs typeface="Consolas"/>
              </a:rPr>
              <a:t>rempty</a:t>
            </a:r>
            <a:r>
              <a:rPr lang="en-US" sz="2000" dirty="0">
                <a:solidFill>
                  <a:schemeClr val="tx1"/>
                </a:solidFill>
                <a:latin typeface="Consolas"/>
                <a:ea typeface="Osaka"/>
                <a:cs typeface="Consolas"/>
              </a:rPr>
              <a:t> else </a:t>
            </a:r>
            <a:r>
              <a:rPr lang="en-US" sz="2000" dirty="0" err="1" smtClean="0">
                <a:solidFill>
                  <a:schemeClr val="tx1"/>
                </a:solidFill>
                <a:latin typeface="Consolas"/>
                <a:ea typeface="Osaka"/>
                <a:cs typeface="Consolas"/>
              </a:rPr>
              <a:t>Rvoid</a:t>
            </a:r>
            <a:endParaRPr lang="en-US" sz="2000" dirty="0" smtClean="0">
              <a:solidFill>
                <a:schemeClr val="tx1"/>
              </a:solidFill>
              <a:latin typeface="Consolas"/>
              <a:ea typeface="Osaka"/>
              <a:cs typeface="Consolas"/>
            </a:endParaRPr>
          </a:p>
          <a:p>
            <a:pPr>
              <a:buNone/>
            </a:pPr>
            <a:r>
              <a:rPr lang="en-US" sz="2000" dirty="0" err="1" smtClean="0">
                <a:solidFill>
                  <a:schemeClr val="tx1"/>
                </a:solidFill>
                <a:latin typeface="Consolas"/>
                <a:ea typeface="Osaka"/>
                <a:cs typeface="Consolas"/>
              </a:rPr>
              <a:t>deriv</a:t>
            </a:r>
            <a:r>
              <a:rPr lang="en-US" sz="2000" dirty="0" smtClean="0">
                <a:solidFill>
                  <a:schemeClr val="tx1"/>
                </a:solidFill>
                <a:latin typeface="Consolas"/>
                <a:ea typeface="Osaka"/>
                <a:cs typeface="Consolas"/>
              </a:rPr>
              <a:t> </a:t>
            </a:r>
            <a:r>
              <a:rPr lang="en-US" sz="2000" dirty="0" err="1">
                <a:solidFill>
                  <a:schemeClr val="tx1"/>
                </a:solidFill>
                <a:latin typeface="Consolas"/>
                <a:ea typeface="Osaka"/>
                <a:cs typeface="Consolas"/>
              </a:rPr>
              <a:t>Rempty</a:t>
            </a: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c = </a:t>
            </a:r>
            <a:r>
              <a:rPr lang="en-US" sz="2000" dirty="0" err="1" smtClean="0">
                <a:solidFill>
                  <a:schemeClr val="tx1"/>
                </a:solidFill>
                <a:latin typeface="Consolas"/>
                <a:ea typeface="Osaka"/>
                <a:cs typeface="Consolas"/>
              </a:rPr>
              <a:t>Rvoid</a:t>
            </a:r>
            <a:endParaRPr lang="en-US" sz="2000" dirty="0" smtClean="0">
              <a:solidFill>
                <a:schemeClr val="tx1"/>
              </a:solidFill>
              <a:latin typeface="Consolas"/>
              <a:ea typeface="Osaka"/>
              <a:cs typeface="Consolas"/>
            </a:endParaRPr>
          </a:p>
          <a:p>
            <a:pPr>
              <a:buNone/>
            </a:pPr>
            <a:r>
              <a:rPr lang="en-US" sz="2000" dirty="0" err="1" smtClean="0">
                <a:solidFill>
                  <a:schemeClr val="tx1"/>
                </a:solidFill>
                <a:latin typeface="Consolas"/>
                <a:ea typeface="Osaka"/>
                <a:cs typeface="Consolas"/>
              </a:rPr>
              <a:t>deriv</a:t>
            </a:r>
            <a:r>
              <a:rPr lang="en-US" sz="2000" dirty="0" smtClean="0">
                <a:solidFill>
                  <a:schemeClr val="tx1"/>
                </a:solidFill>
                <a:latin typeface="Consolas"/>
                <a:ea typeface="Osaka"/>
                <a:cs typeface="Consolas"/>
              </a:rPr>
              <a:t> </a:t>
            </a:r>
            <a:r>
              <a:rPr lang="en-US" sz="2000" dirty="0">
                <a:solidFill>
                  <a:schemeClr val="tx1"/>
                </a:solidFill>
                <a:latin typeface="Consolas"/>
                <a:ea typeface="Osaka"/>
                <a:cs typeface="Consolas"/>
              </a:rPr>
              <a:t>(</a:t>
            </a:r>
            <a:r>
              <a:rPr lang="en-US" sz="2000" dirty="0" err="1">
                <a:solidFill>
                  <a:schemeClr val="tx1"/>
                </a:solidFill>
                <a:latin typeface="Consolas"/>
                <a:ea typeface="Osaka"/>
                <a:cs typeface="Consolas"/>
              </a:rPr>
              <a:t>Rseq</a:t>
            </a: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r1 </a:t>
            </a:r>
            <a:r>
              <a:rPr lang="en-US" sz="2000" dirty="0">
                <a:solidFill>
                  <a:schemeClr val="tx1"/>
                </a:solidFill>
                <a:latin typeface="Consolas"/>
                <a:ea typeface="Osaka"/>
                <a:cs typeface="Consolas"/>
              </a:rPr>
              <a:t>r2) </a:t>
            </a:r>
            <a:r>
              <a:rPr lang="en-US" sz="2000" dirty="0" smtClean="0">
                <a:solidFill>
                  <a:schemeClr val="tx1"/>
                </a:solidFill>
                <a:latin typeface="Consolas"/>
                <a:ea typeface="Osaka"/>
                <a:cs typeface="Consolas"/>
              </a:rPr>
              <a:t> c </a:t>
            </a:r>
            <a:r>
              <a:rPr lang="en-US" sz="2000" dirty="0">
                <a:solidFill>
                  <a:schemeClr val="tx1"/>
                </a:solidFill>
                <a:latin typeface="Consolas"/>
                <a:ea typeface="Osaka"/>
                <a:cs typeface="Consolas"/>
              </a:rPr>
              <a:t>| </a:t>
            </a:r>
            <a:r>
              <a:rPr lang="en-US" sz="2000" dirty="0" err="1">
                <a:solidFill>
                  <a:schemeClr val="tx1"/>
                </a:solidFill>
                <a:latin typeface="Consolas"/>
                <a:ea typeface="Osaka"/>
                <a:cs typeface="Consolas"/>
              </a:rPr>
              <a:t>nullable</a:t>
            </a:r>
            <a:r>
              <a:rPr lang="en-US" sz="2000" dirty="0">
                <a:solidFill>
                  <a:schemeClr val="tx1"/>
                </a:solidFill>
                <a:latin typeface="Consolas"/>
                <a:ea typeface="Osaka"/>
                <a:cs typeface="Consolas"/>
              </a:rPr>
              <a:t> r1 =     </a:t>
            </a:r>
            <a:endParaRPr lang="en-US" sz="2000" dirty="0" smtClean="0">
              <a:solidFill>
                <a:schemeClr val="tx1"/>
              </a:solidFill>
              <a:latin typeface="Consolas"/>
              <a:ea typeface="Osaka"/>
              <a:cs typeface="Consolas"/>
            </a:endParaRP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a:t>
            </a:r>
            <a:r>
              <a:rPr lang="en-US" sz="2000" dirty="0" err="1" smtClean="0">
                <a:solidFill>
                  <a:schemeClr val="accent4"/>
                </a:solidFill>
                <a:latin typeface="Consolas"/>
                <a:ea typeface="Osaka"/>
                <a:cs typeface="Consolas"/>
              </a:rPr>
              <a:t>ralt</a:t>
            </a:r>
            <a:r>
              <a:rPr lang="en-US" sz="2000" dirty="0" smtClean="0">
                <a:solidFill>
                  <a:schemeClr val="accent4"/>
                </a:solidFill>
                <a:latin typeface="Consolas"/>
                <a:ea typeface="Osaka"/>
                <a:cs typeface="Consolas"/>
              </a:rPr>
              <a:t> </a:t>
            </a:r>
            <a:r>
              <a:rPr lang="en-US" sz="2000" dirty="0">
                <a:solidFill>
                  <a:schemeClr val="accent4"/>
                </a:solidFill>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err="1">
                <a:solidFill>
                  <a:schemeClr val="accent4"/>
                </a:solidFill>
                <a:latin typeface="Consolas"/>
                <a:ea typeface="Osaka"/>
                <a:cs typeface="Consolas"/>
              </a:rPr>
              <a:t>deriv</a:t>
            </a:r>
            <a:r>
              <a:rPr lang="en-US" sz="2000" dirty="0">
                <a:solidFill>
                  <a:schemeClr val="accent4"/>
                </a:solidFill>
                <a:latin typeface="Consolas"/>
                <a:ea typeface="Osaka"/>
                <a:cs typeface="Consolas"/>
              </a:rPr>
              <a:t> r1 c) r2) r1'</a:t>
            </a: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where</a:t>
            </a: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r1</a:t>
            </a:r>
            <a:r>
              <a:rPr lang="en-US" sz="2000" dirty="0">
                <a:solidFill>
                  <a:schemeClr val="tx1"/>
                </a:solidFill>
                <a:latin typeface="Consolas"/>
                <a:ea typeface="Osaka"/>
                <a:cs typeface="Consolas"/>
              </a:rPr>
              <a:t>' = </a:t>
            </a:r>
            <a:r>
              <a:rPr lang="en-US" sz="2000" dirty="0" err="1">
                <a:solidFill>
                  <a:schemeClr val="tx1"/>
                </a:solidFill>
                <a:latin typeface="Consolas"/>
                <a:ea typeface="Osaka"/>
                <a:cs typeface="Consolas"/>
              </a:rPr>
              <a:t>rseq</a:t>
            </a:r>
            <a:r>
              <a:rPr lang="en-US" sz="2000" dirty="0">
                <a:solidFill>
                  <a:schemeClr val="tx1"/>
                </a:solidFill>
                <a:latin typeface="Consolas"/>
                <a:ea typeface="Osaka"/>
                <a:cs typeface="Consolas"/>
              </a:rPr>
              <a:t> (</a:t>
            </a:r>
            <a:r>
              <a:rPr lang="en-US" sz="2000" dirty="0" err="1">
                <a:solidFill>
                  <a:schemeClr val="tx1"/>
                </a:solidFill>
                <a:latin typeface="Consolas"/>
                <a:ea typeface="Osaka"/>
                <a:cs typeface="Consolas"/>
              </a:rPr>
              <a:t>markEmpty</a:t>
            </a:r>
            <a:r>
              <a:rPr lang="en-US" sz="2000" dirty="0">
                <a:solidFill>
                  <a:schemeClr val="tx1"/>
                </a:solidFill>
                <a:latin typeface="Consolas"/>
                <a:ea typeface="Osaka"/>
                <a:cs typeface="Consolas"/>
              </a:rPr>
              <a:t> r1) (</a:t>
            </a:r>
            <a:r>
              <a:rPr lang="en-US" sz="2000" dirty="0" err="1">
                <a:solidFill>
                  <a:schemeClr val="tx1"/>
                </a:solidFill>
                <a:latin typeface="Consolas"/>
                <a:ea typeface="Osaka"/>
                <a:cs typeface="Consolas"/>
              </a:rPr>
              <a:t>deriv</a:t>
            </a:r>
            <a:r>
              <a:rPr lang="en-US" sz="2000" dirty="0">
                <a:solidFill>
                  <a:schemeClr val="tx1"/>
                </a:solidFill>
                <a:latin typeface="Consolas"/>
                <a:ea typeface="Osaka"/>
                <a:cs typeface="Consolas"/>
              </a:rPr>
              <a:t> r2 c)</a:t>
            </a:r>
          </a:p>
          <a:p>
            <a:pPr>
              <a:buNone/>
            </a:pPr>
            <a:r>
              <a:rPr lang="en-US" sz="2000" dirty="0" err="1" smtClean="0">
                <a:solidFill>
                  <a:schemeClr val="tx1"/>
                </a:solidFill>
                <a:latin typeface="Consolas"/>
                <a:ea typeface="Osaka"/>
                <a:cs typeface="Consolas"/>
              </a:rPr>
              <a:t>deriv</a:t>
            </a:r>
            <a:r>
              <a:rPr lang="en-US" sz="2000" dirty="0" smtClean="0">
                <a:solidFill>
                  <a:schemeClr val="tx1"/>
                </a:solidFill>
                <a:latin typeface="Consolas"/>
                <a:ea typeface="Osaka"/>
                <a:cs typeface="Consolas"/>
              </a:rPr>
              <a:t> </a:t>
            </a:r>
            <a:r>
              <a:rPr lang="en-US" sz="2000" dirty="0">
                <a:solidFill>
                  <a:schemeClr val="tx1"/>
                </a:solidFill>
                <a:latin typeface="Consolas"/>
                <a:ea typeface="Osaka"/>
                <a:cs typeface="Consolas"/>
              </a:rPr>
              <a:t>(</a:t>
            </a:r>
            <a:r>
              <a:rPr lang="en-US" sz="2000" dirty="0" err="1">
                <a:solidFill>
                  <a:schemeClr val="tx1"/>
                </a:solidFill>
                <a:latin typeface="Consolas"/>
                <a:ea typeface="Osaka"/>
                <a:cs typeface="Consolas"/>
              </a:rPr>
              <a:t>Rseq</a:t>
            </a:r>
            <a:r>
              <a:rPr lang="en-US" sz="2000" dirty="0">
                <a:solidFill>
                  <a:schemeClr val="tx1"/>
                </a:solidFill>
                <a:latin typeface="Consolas"/>
                <a:ea typeface="Osaka"/>
                <a:cs typeface="Consolas"/>
              </a:rPr>
              <a:t> r1 r2)  c = </a:t>
            </a:r>
            <a:r>
              <a:rPr lang="en-US" sz="2000" dirty="0" err="1">
                <a:solidFill>
                  <a:schemeClr val="tx1"/>
                </a:solidFill>
                <a:latin typeface="Consolas"/>
                <a:ea typeface="Osaka"/>
                <a:cs typeface="Consolas"/>
              </a:rPr>
              <a:t>rseq</a:t>
            </a:r>
            <a:r>
              <a:rPr lang="en-US" sz="2000" dirty="0">
                <a:solidFill>
                  <a:schemeClr val="tx1"/>
                </a:solidFill>
                <a:latin typeface="Consolas"/>
                <a:ea typeface="Osaka"/>
                <a:cs typeface="Consolas"/>
              </a:rPr>
              <a:t> (</a:t>
            </a:r>
            <a:r>
              <a:rPr lang="en-US" sz="2000" dirty="0" err="1">
                <a:solidFill>
                  <a:schemeClr val="tx1"/>
                </a:solidFill>
                <a:latin typeface="Consolas"/>
                <a:ea typeface="Osaka"/>
                <a:cs typeface="Consolas"/>
              </a:rPr>
              <a:t>deriv</a:t>
            </a:r>
            <a:r>
              <a:rPr lang="en-US" sz="2000" dirty="0">
                <a:solidFill>
                  <a:schemeClr val="tx1"/>
                </a:solidFill>
                <a:latin typeface="Consolas"/>
                <a:ea typeface="Osaka"/>
                <a:cs typeface="Consolas"/>
              </a:rPr>
              <a:t> r1 c) </a:t>
            </a:r>
            <a:r>
              <a:rPr lang="en-US" sz="2000" dirty="0" smtClean="0">
                <a:solidFill>
                  <a:schemeClr val="tx1"/>
                </a:solidFill>
                <a:latin typeface="Consolas"/>
                <a:ea typeface="Osaka"/>
                <a:cs typeface="Consolas"/>
              </a:rPr>
              <a:t>r2</a:t>
            </a:r>
          </a:p>
          <a:p>
            <a:pPr>
              <a:buNone/>
            </a:pPr>
            <a:r>
              <a:rPr lang="en-US" sz="2000" dirty="0" err="1" smtClean="0">
                <a:solidFill>
                  <a:schemeClr val="tx1"/>
                </a:solidFill>
                <a:latin typeface="Consolas"/>
                <a:ea typeface="Osaka"/>
                <a:cs typeface="Consolas"/>
              </a:rPr>
              <a:t>deriv</a:t>
            </a:r>
            <a:r>
              <a:rPr lang="en-US" sz="2000" dirty="0" smtClean="0">
                <a:solidFill>
                  <a:schemeClr val="tx1"/>
                </a:solidFill>
                <a:latin typeface="Consolas"/>
                <a:ea typeface="Osaka"/>
                <a:cs typeface="Consolas"/>
              </a:rPr>
              <a:t> </a:t>
            </a:r>
            <a:r>
              <a:rPr lang="en-US" sz="2000" dirty="0">
                <a:solidFill>
                  <a:schemeClr val="tx1"/>
                </a:solidFill>
                <a:latin typeface="Consolas"/>
                <a:ea typeface="Osaka"/>
                <a:cs typeface="Consolas"/>
              </a:rPr>
              <a:t>(</a:t>
            </a:r>
            <a:r>
              <a:rPr lang="en-US" sz="2000" dirty="0" err="1">
                <a:solidFill>
                  <a:schemeClr val="tx1"/>
                </a:solidFill>
                <a:latin typeface="Consolas"/>
                <a:ea typeface="Osaka"/>
                <a:cs typeface="Consolas"/>
              </a:rPr>
              <a:t>Ralt</a:t>
            </a:r>
            <a:r>
              <a:rPr lang="en-US" sz="2000" dirty="0">
                <a:solidFill>
                  <a:schemeClr val="tx1"/>
                </a:solidFill>
                <a:latin typeface="Consolas"/>
                <a:ea typeface="Osaka"/>
                <a:cs typeface="Consolas"/>
              </a:rPr>
              <a:t> r1 r2)  c = </a:t>
            </a:r>
            <a:r>
              <a:rPr lang="en-US" sz="2000" dirty="0" err="1">
                <a:solidFill>
                  <a:schemeClr val="tx1"/>
                </a:solidFill>
                <a:latin typeface="Consolas"/>
                <a:ea typeface="Osaka"/>
                <a:cs typeface="Consolas"/>
              </a:rPr>
              <a:t>ralt</a:t>
            </a:r>
            <a:r>
              <a:rPr lang="en-US" sz="2000" dirty="0">
                <a:solidFill>
                  <a:schemeClr val="tx1"/>
                </a:solidFill>
                <a:latin typeface="Consolas"/>
                <a:ea typeface="Osaka"/>
                <a:cs typeface="Consolas"/>
              </a:rPr>
              <a:t> (</a:t>
            </a:r>
            <a:r>
              <a:rPr lang="en-US" sz="2000" dirty="0" err="1">
                <a:solidFill>
                  <a:schemeClr val="tx1"/>
                </a:solidFill>
                <a:latin typeface="Consolas"/>
                <a:ea typeface="Osaka"/>
                <a:cs typeface="Consolas"/>
              </a:rPr>
              <a:t>deriv</a:t>
            </a:r>
            <a:r>
              <a:rPr lang="en-US" sz="2000" dirty="0">
                <a:solidFill>
                  <a:schemeClr val="tx1"/>
                </a:solidFill>
                <a:latin typeface="Consolas"/>
                <a:ea typeface="Osaka"/>
                <a:cs typeface="Consolas"/>
              </a:rPr>
              <a:t> r1 c) (</a:t>
            </a:r>
            <a:r>
              <a:rPr lang="en-US" sz="2000" dirty="0" err="1">
                <a:solidFill>
                  <a:schemeClr val="tx1"/>
                </a:solidFill>
                <a:latin typeface="Consolas"/>
                <a:ea typeface="Osaka"/>
                <a:cs typeface="Consolas"/>
              </a:rPr>
              <a:t>deriv</a:t>
            </a:r>
            <a:r>
              <a:rPr lang="en-US" sz="2000" dirty="0">
                <a:solidFill>
                  <a:schemeClr val="tx1"/>
                </a:solidFill>
                <a:latin typeface="Consolas"/>
                <a:ea typeface="Osaka"/>
                <a:cs typeface="Consolas"/>
              </a:rPr>
              <a:t> r2 c</a:t>
            </a:r>
            <a:r>
              <a:rPr lang="en-US" sz="2000" dirty="0" smtClean="0">
                <a:solidFill>
                  <a:schemeClr val="tx1"/>
                </a:solidFill>
                <a:latin typeface="Consolas"/>
                <a:ea typeface="Osaka"/>
                <a:cs typeface="Consolas"/>
              </a:rPr>
              <a:t>)</a:t>
            </a:r>
          </a:p>
          <a:p>
            <a:pPr>
              <a:buNone/>
            </a:pPr>
            <a:r>
              <a:rPr lang="en-US" sz="2000" dirty="0" err="1" smtClean="0">
                <a:solidFill>
                  <a:schemeClr val="tx1"/>
                </a:solidFill>
                <a:latin typeface="Consolas"/>
                <a:ea typeface="Osaka"/>
                <a:cs typeface="Consolas"/>
              </a:rPr>
              <a:t>deriv</a:t>
            </a:r>
            <a:r>
              <a:rPr lang="en-US" sz="2000" dirty="0" smtClean="0">
                <a:solidFill>
                  <a:schemeClr val="tx1"/>
                </a:solidFill>
                <a:latin typeface="Consolas"/>
                <a:ea typeface="Osaka"/>
                <a:cs typeface="Consolas"/>
              </a:rPr>
              <a:t> </a:t>
            </a:r>
            <a:r>
              <a:rPr lang="en-US" sz="2000" dirty="0">
                <a:solidFill>
                  <a:schemeClr val="tx1"/>
                </a:solidFill>
                <a:latin typeface="Consolas"/>
                <a:ea typeface="Osaka"/>
                <a:cs typeface="Consolas"/>
              </a:rPr>
              <a:t>(</a:t>
            </a:r>
            <a:r>
              <a:rPr lang="en-US" sz="2000" dirty="0" err="1">
                <a:solidFill>
                  <a:schemeClr val="tx1"/>
                </a:solidFill>
                <a:latin typeface="Consolas"/>
                <a:ea typeface="Osaka"/>
                <a:cs typeface="Consolas"/>
              </a:rPr>
              <a:t>Rstar</a:t>
            </a:r>
            <a:r>
              <a:rPr lang="en-US" sz="2000" dirty="0">
                <a:solidFill>
                  <a:schemeClr val="tx1"/>
                </a:solidFill>
                <a:latin typeface="Consolas"/>
                <a:ea typeface="Osaka"/>
                <a:cs typeface="Consolas"/>
              </a:rPr>
              <a:t> r)     c = </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err="1">
                <a:solidFill>
                  <a:schemeClr val="accent4"/>
                </a:solidFill>
                <a:latin typeface="Consolas"/>
                <a:ea typeface="Osaka"/>
                <a:cs typeface="Consolas"/>
              </a:rPr>
              <a:t>deriv</a:t>
            </a:r>
            <a:r>
              <a:rPr lang="en-US" sz="2000" dirty="0">
                <a:solidFill>
                  <a:schemeClr val="accent4"/>
                </a:solidFill>
                <a:latin typeface="Consolas"/>
                <a:ea typeface="Osaka"/>
                <a:cs typeface="Consolas"/>
              </a:rPr>
              <a:t> r c) (</a:t>
            </a:r>
            <a:r>
              <a:rPr lang="en-US" sz="2000" dirty="0" err="1">
                <a:solidFill>
                  <a:schemeClr val="accent4"/>
                </a:solidFill>
                <a:latin typeface="Consolas"/>
                <a:ea typeface="Osaka"/>
                <a:cs typeface="Consolas"/>
              </a:rPr>
              <a:t>rstar</a:t>
            </a:r>
            <a:r>
              <a:rPr lang="en-US" sz="2000" dirty="0">
                <a:solidFill>
                  <a:schemeClr val="accent4"/>
                </a:solidFill>
                <a:latin typeface="Consolas"/>
                <a:ea typeface="Osaka"/>
                <a:cs typeface="Consolas"/>
              </a:rPr>
              <a:t> r</a:t>
            </a:r>
            <a:r>
              <a:rPr lang="en-US" sz="2000" dirty="0" smtClean="0">
                <a:solidFill>
                  <a:schemeClr val="accent4"/>
                </a:solidFill>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err="1">
                <a:latin typeface="Consolas"/>
                <a:ea typeface="Osaka"/>
                <a:cs typeface="Consolas"/>
              </a:rPr>
              <a:t>Rvoid</a:t>
            </a:r>
            <a:r>
              <a:rPr lang="en-US" sz="2000" dirty="0">
                <a:latin typeface="Consolas"/>
                <a:ea typeface="Osaka"/>
                <a:cs typeface="Consolas"/>
              </a:rPr>
              <a:t>         c = </a:t>
            </a:r>
            <a:r>
              <a:rPr lang="en-US" sz="2000" dirty="0" err="1" smtClean="0">
                <a:latin typeface="Consolas"/>
                <a:ea typeface="Osaka"/>
                <a:cs typeface="Consolas"/>
              </a:rPr>
              <a:t>Rvoid</a:t>
            </a:r>
            <a:endParaRPr lang="en-US" sz="2000" dirty="0" smtClean="0">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latin typeface="Consolas"/>
                <a:ea typeface="Osaka"/>
                <a:cs typeface="Consolas"/>
              </a:rPr>
              <a:t>Rmark</a:t>
            </a:r>
            <a:r>
              <a:rPr lang="en-US" sz="2000" dirty="0">
                <a:latin typeface="Consolas"/>
                <a:ea typeface="Osaka"/>
                <a:cs typeface="Consolas"/>
              </a:rPr>
              <a:t> n w r) c = </a:t>
            </a:r>
            <a:r>
              <a:rPr lang="en-US" sz="2000" dirty="0" err="1">
                <a:latin typeface="Consolas"/>
                <a:ea typeface="Osaka"/>
                <a:cs typeface="Consolas"/>
              </a:rPr>
              <a:t>Rmark</a:t>
            </a:r>
            <a:r>
              <a:rPr lang="en-US" sz="2000" dirty="0">
                <a:latin typeface="Consolas"/>
                <a:ea typeface="Osaka"/>
                <a:cs typeface="Consolas"/>
              </a:rPr>
              <a:t> n (w ++ [c]) (</a:t>
            </a:r>
            <a:r>
              <a:rPr lang="en-US" sz="2000" dirty="0" err="1">
                <a:latin typeface="Consolas"/>
                <a:ea typeface="Osaka"/>
                <a:cs typeface="Consolas"/>
              </a:rPr>
              <a:t>deriv</a:t>
            </a:r>
            <a:r>
              <a:rPr lang="en-US" sz="2000" dirty="0">
                <a:latin typeface="Consolas"/>
                <a:ea typeface="Osaka"/>
                <a:cs typeface="Consolas"/>
              </a:rPr>
              <a:t> r c)</a:t>
            </a:r>
            <a:endParaRPr lang="en-US" sz="2000" dirty="0" smtClean="0">
              <a:latin typeface="Consolas"/>
              <a:ea typeface="Osaka"/>
              <a:cs typeface="Consolas"/>
            </a:endParaRPr>
          </a:p>
        </p:txBody>
      </p:sp>
      <p:sp>
        <p:nvSpPr>
          <p:cNvPr id="5" name="TextBox 4"/>
          <p:cNvSpPr txBox="1"/>
          <p:nvPr/>
        </p:nvSpPr>
        <p:spPr>
          <a:xfrm>
            <a:off x="6453687" y="2543343"/>
            <a:ext cx="2458493" cy="10156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000" dirty="0" smtClean="0"/>
              <a:t>Now type checker </a:t>
            </a:r>
          </a:p>
          <a:p>
            <a:r>
              <a:rPr lang="en-US" sz="2000" dirty="0" smtClean="0"/>
              <a:t>has access to</a:t>
            </a:r>
          </a:p>
          <a:p>
            <a:r>
              <a:rPr lang="en-US" sz="2000" dirty="0" smtClean="0"/>
              <a:t>s ~ Union s s</a:t>
            </a:r>
          </a:p>
        </p:txBody>
      </p:sp>
    </p:spTree>
    <p:extLst>
      <p:ext uri="{BB962C8B-B14F-4D97-AF65-F5344CB8AC3E}">
        <p14:creationId xmlns:p14="http://schemas.microsoft.com/office/powerpoint/2010/main" val="628526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Dependent Haskell?</a:t>
            </a:r>
            <a:endParaRPr lang="en-US" dirty="0"/>
          </a:p>
        </p:txBody>
      </p:sp>
      <p:sp>
        <p:nvSpPr>
          <p:cNvPr id="5" name="Text Placeholder 4"/>
          <p:cNvSpPr>
            <a:spLocks noGrp="1"/>
          </p:cNvSpPr>
          <p:nvPr>
            <p:ph type="body" idx="1"/>
          </p:nvPr>
        </p:nvSpPr>
        <p:spPr/>
        <p:txBody>
          <a:bodyPr>
            <a:normAutofit/>
          </a:bodyPr>
          <a:lstStyle/>
          <a:p>
            <a:r>
              <a:rPr lang="en-US" sz="4000" dirty="0" smtClean="0"/>
              <a:t>Answer: Domain-specific type checkers</a:t>
            </a:r>
            <a:endParaRPr lang="en-US" sz="4000" dirty="0"/>
          </a:p>
        </p:txBody>
      </p:sp>
    </p:spTree>
    <p:extLst>
      <p:ext uri="{BB962C8B-B14F-4D97-AF65-F5344CB8AC3E}">
        <p14:creationId xmlns:p14="http://schemas.microsoft.com/office/powerpoint/2010/main" val="179496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p:cNvSpPr txBox="1">
            <a:spLocks/>
          </p:cNvSpPr>
          <p:nvPr/>
        </p:nvSpPr>
        <p:spPr>
          <a:xfrm>
            <a:off x="457202" y="1157108"/>
            <a:ext cx="8229599" cy="5272895"/>
          </a:xfrm>
          <a:prstGeom prst="rect">
            <a:avLst/>
          </a:prstGeom>
        </p:spPr>
        <p:style>
          <a:lnRef idx="2">
            <a:schemeClr val="accent6"/>
          </a:lnRef>
          <a:fillRef idx="1">
            <a:schemeClr val="lt1"/>
          </a:fillRef>
          <a:effectRef idx="0">
            <a:schemeClr val="accent6"/>
          </a:effectRef>
          <a:fontRef idx="minor">
            <a:schemeClr val="dk1"/>
          </a:fontRef>
        </p:style>
        <p:txBody>
          <a:bodyPr vert="horz" lIns="91436" tIns="45718" rIns="91436" bIns="45718" rtlCol="0">
            <a:noAutofit/>
          </a:bodyPr>
          <a:lstStyle/>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data Color = R | B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data Tree  = E | T Tree A Tree</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endParaRPr kumimoji="0" lang="en-US" sz="2000" b="0" i="0" u="none" strike="noStrike" kern="1200" cap="none" spc="0" normalizeH="0" baseline="0" noProof="0" smtClean="0">
              <a:ln>
                <a:noFill/>
              </a:ln>
              <a:solidFill>
                <a:schemeClr val="dk1"/>
              </a:solidFill>
              <a:effectLst/>
              <a:uLnTx/>
              <a:uFillTx/>
              <a:latin typeface="Consolas"/>
              <a:ea typeface="Osaka"/>
              <a:cs typeface="Consolas"/>
            </a:endParaRP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insert :: Tree -&gt; A -&gt; Tree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insert s x =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blacken (</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 s</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a:t>
            </a:r>
            <a:r>
              <a:rPr kumimoji="0" lang="en-US" sz="2000" b="1" i="0" u="none" strike="noStrike" kern="1200" cap="none" spc="0" normalizeH="0" baseline="0" noProof="0" smtClean="0">
                <a:ln>
                  <a:noFill/>
                </a:ln>
                <a:solidFill>
                  <a:schemeClr val="dk1"/>
                </a:solidFill>
                <a:effectLst/>
                <a:uLnTx/>
                <a:uFillTx/>
                <a:latin typeface="Consolas"/>
                <a:ea typeface="Osaka"/>
                <a:cs typeface="Consolas"/>
              </a:rPr>
              <a:t>where </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 E = T R E x E</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ins s@(T color a y b)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x &lt; y     = </a:t>
            </a:r>
            <a:r>
              <a:rPr kumimoji="0" lang="en-US" sz="2000" b="0" i="0" u="none" strike="noStrike" kern="1200" cap="none" spc="0" normalizeH="0" baseline="0" noProof="0" smtClean="0">
                <a:ln>
                  <a:noFill/>
                </a:ln>
                <a:solidFill>
                  <a:schemeClr val="bg1"/>
                </a:solidFill>
                <a:effectLst/>
                <a:uLnTx/>
                <a:uFillTx/>
                <a:latin typeface="Consolas"/>
                <a:ea typeface="Osaka"/>
                <a:cs typeface="Consolas"/>
              </a:rPr>
              <a:t>balance</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color (ins a) y b</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x &gt; y     =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balance</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color a y (ins b)</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otherwise = s</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blacken (T _ a x b) = T B a x b</a:t>
            </a:r>
            <a:endParaRPr kumimoji="0" lang="en-US" sz="2000" b="0" i="0" u="none" strike="noStrike" kern="1200" cap="none" spc="0" normalizeH="0" baseline="0" noProof="0" dirty="0" smtClean="0">
              <a:ln>
                <a:noFill/>
              </a:ln>
              <a:solidFill>
                <a:srgbClr val="FFFFFF"/>
              </a:solidFill>
              <a:effectLst/>
              <a:uLnTx/>
              <a:uFillTx/>
              <a:latin typeface="Consolas"/>
              <a:ea typeface="Osaka"/>
              <a:cs typeface="Consolas"/>
            </a:endParaRPr>
          </a:p>
        </p:txBody>
      </p:sp>
      <p:sp>
        <p:nvSpPr>
          <p:cNvPr id="2" name="Title 1"/>
          <p:cNvSpPr>
            <a:spLocks noGrp="1"/>
          </p:cNvSpPr>
          <p:nvPr>
            <p:ph type="title"/>
          </p:nvPr>
        </p:nvSpPr>
        <p:spPr/>
        <p:txBody>
          <a:bodyPr/>
          <a:lstStyle/>
          <a:p>
            <a:r>
              <a:rPr lang="en-US" dirty="0" smtClean="0"/>
              <a:t>Extraction</a:t>
            </a:r>
            <a:endParaRPr lang="en-US" dirty="0"/>
          </a:p>
        </p:txBody>
      </p:sp>
      <p:sp>
        <p:nvSpPr>
          <p:cNvPr id="3" name="Content Placeholder 2"/>
          <p:cNvSpPr>
            <a:spLocks noGrp="1"/>
          </p:cNvSpPr>
          <p:nvPr>
            <p:ph idx="1"/>
          </p:nvPr>
        </p:nvSpPr>
        <p:spPr>
          <a:xfrm>
            <a:off x="457200" y="1157108"/>
            <a:ext cx="8229599" cy="5272895"/>
          </a:xfrm>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000" dirty="0">
                <a:latin typeface="Consolas"/>
                <a:ea typeface="Osaka"/>
                <a:cs typeface="Consolas"/>
              </a:rPr>
              <a:t>extract :: </a:t>
            </a:r>
            <a:r>
              <a:rPr lang="en-US" sz="2000" dirty="0" err="1">
                <a:latin typeface="Consolas"/>
                <a:ea typeface="Osaka"/>
                <a:cs typeface="Consolas"/>
              </a:rPr>
              <a:t>Wf</a:t>
            </a:r>
            <a:r>
              <a:rPr lang="en-US" sz="2000" dirty="0">
                <a:latin typeface="Consolas"/>
                <a:ea typeface="Osaka"/>
                <a:cs typeface="Consolas"/>
              </a:rPr>
              <a:t> s =&gt; R s -&gt; Result </a:t>
            </a:r>
            <a:r>
              <a:rPr lang="en-US" sz="2000" dirty="0" smtClean="0">
                <a:latin typeface="Consolas"/>
                <a:ea typeface="Osaka"/>
                <a:cs typeface="Consolas"/>
              </a:rPr>
              <a:t>s</a:t>
            </a:r>
          </a:p>
          <a:p>
            <a:pPr>
              <a:buNone/>
            </a:pPr>
            <a:r>
              <a:rPr lang="en-US" sz="2000" dirty="0" smtClean="0">
                <a:latin typeface="Consolas"/>
                <a:ea typeface="Osaka"/>
                <a:cs typeface="Consolas"/>
              </a:rPr>
              <a:t>extract </a:t>
            </a:r>
            <a:r>
              <a:rPr lang="en-US" sz="2000" dirty="0" err="1" smtClean="0">
                <a:latin typeface="Consolas"/>
                <a:ea typeface="Osaka"/>
                <a:cs typeface="Consolas"/>
              </a:rPr>
              <a:t>Rempty</a:t>
            </a:r>
            <a:r>
              <a:rPr lang="en-US" sz="2000" dirty="0" smtClean="0">
                <a:latin typeface="Consolas"/>
                <a:ea typeface="Osaka"/>
                <a:cs typeface="Consolas"/>
              </a:rPr>
              <a:t>   </a:t>
            </a:r>
            <a:r>
              <a:rPr lang="en-US" sz="2000" dirty="0">
                <a:latin typeface="Consolas"/>
                <a:ea typeface="Osaka"/>
                <a:cs typeface="Consolas"/>
              </a:rPr>
              <a:t> </a:t>
            </a:r>
            <a:r>
              <a:rPr lang="en-US" sz="2000" dirty="0" smtClean="0">
                <a:latin typeface="Consolas"/>
                <a:ea typeface="Osaka"/>
                <a:cs typeface="Consolas"/>
              </a:rPr>
              <a:t>    = </a:t>
            </a:r>
            <a:r>
              <a:rPr lang="en-US" sz="2000" dirty="0">
                <a:latin typeface="Consolas"/>
                <a:ea typeface="Osaka"/>
                <a:cs typeface="Consolas"/>
              </a:rPr>
              <a:t>Just Nil </a:t>
            </a:r>
            <a:endParaRPr lang="en-US" sz="2000" dirty="0" smtClean="0">
              <a:latin typeface="Consolas"/>
              <a:ea typeface="Osaka"/>
              <a:cs typeface="Consolas"/>
            </a:endParaRPr>
          </a:p>
          <a:p>
            <a:pPr>
              <a:buNone/>
            </a:pPr>
            <a:r>
              <a:rPr lang="en-US" sz="2000" dirty="0" smtClean="0">
                <a:latin typeface="Consolas"/>
                <a:ea typeface="Osaka"/>
                <a:cs typeface="Consolas"/>
              </a:rPr>
              <a:t>extract </a:t>
            </a:r>
            <a:r>
              <a:rPr lang="en-US" sz="2000" dirty="0">
                <a:latin typeface="Consolas"/>
                <a:ea typeface="Osaka"/>
                <a:cs typeface="Consolas"/>
              </a:rPr>
              <a:t>(</a:t>
            </a:r>
            <a:r>
              <a:rPr lang="en-US" sz="2000" dirty="0" err="1">
                <a:latin typeface="Consolas"/>
                <a:ea typeface="Osaka"/>
                <a:cs typeface="Consolas"/>
              </a:rPr>
              <a:t>Rseq</a:t>
            </a:r>
            <a:r>
              <a:rPr lang="en-US" sz="2000" dirty="0">
                <a:latin typeface="Consolas"/>
                <a:ea typeface="Osaka"/>
                <a:cs typeface="Consolas"/>
              </a:rPr>
              <a:t> r1 r2) </a:t>
            </a:r>
            <a:r>
              <a:rPr lang="en-US" sz="2000" dirty="0" smtClean="0">
                <a:latin typeface="Consolas"/>
                <a:ea typeface="Osaka"/>
                <a:cs typeface="Consolas"/>
              </a:rPr>
              <a:t> = both  (</a:t>
            </a:r>
            <a:r>
              <a:rPr lang="en-US" sz="2000" dirty="0">
                <a:latin typeface="Consolas"/>
                <a:ea typeface="Osaka"/>
                <a:cs typeface="Consolas"/>
              </a:rPr>
              <a:t>extract r1) (extract r2</a:t>
            </a:r>
            <a:r>
              <a:rPr lang="en-US" sz="2000" dirty="0" smtClean="0">
                <a:latin typeface="Consolas"/>
                <a:ea typeface="Osaka"/>
                <a:cs typeface="Consolas"/>
              </a:rPr>
              <a:t>)</a:t>
            </a:r>
          </a:p>
          <a:p>
            <a:pPr>
              <a:buNone/>
            </a:pPr>
            <a:r>
              <a:rPr lang="en-US" sz="2000" dirty="0" smtClean="0">
                <a:latin typeface="Consolas"/>
                <a:ea typeface="Osaka"/>
                <a:cs typeface="Consolas"/>
              </a:rPr>
              <a:t>extract </a:t>
            </a:r>
            <a:r>
              <a:rPr lang="en-US" sz="2000" dirty="0">
                <a:latin typeface="Consolas"/>
                <a:ea typeface="Osaka"/>
                <a:cs typeface="Consolas"/>
              </a:rPr>
              <a:t>(</a:t>
            </a:r>
            <a:r>
              <a:rPr lang="en-US" sz="2000" dirty="0" err="1">
                <a:latin typeface="Consolas"/>
                <a:ea typeface="Osaka"/>
                <a:cs typeface="Consolas"/>
              </a:rPr>
              <a:t>Ralt</a:t>
            </a:r>
            <a:r>
              <a:rPr lang="en-US" sz="2000" dirty="0">
                <a:latin typeface="Consolas"/>
                <a:ea typeface="Osaka"/>
                <a:cs typeface="Consolas"/>
              </a:rPr>
              <a:t> r1 r2) </a:t>
            </a:r>
            <a:r>
              <a:rPr lang="en-US" sz="2000" dirty="0" smtClean="0">
                <a:latin typeface="Consolas"/>
                <a:ea typeface="Osaka"/>
                <a:cs typeface="Consolas"/>
              </a:rPr>
              <a:t> = first </a:t>
            </a:r>
            <a:r>
              <a:rPr lang="en-US" sz="2000" dirty="0">
                <a:latin typeface="Consolas"/>
                <a:ea typeface="Osaka"/>
                <a:cs typeface="Consolas"/>
              </a:rPr>
              <a:t>(extract r1) (extract r2</a:t>
            </a:r>
            <a:r>
              <a:rPr lang="en-US" sz="2000" dirty="0" smtClean="0">
                <a:latin typeface="Consolas"/>
                <a:ea typeface="Osaka"/>
                <a:cs typeface="Consolas"/>
              </a:rPr>
              <a:t>)</a:t>
            </a:r>
          </a:p>
          <a:p>
            <a:pPr>
              <a:buNone/>
            </a:pPr>
            <a:r>
              <a:rPr lang="en-US" sz="2000" dirty="0" smtClean="0">
                <a:latin typeface="Consolas"/>
                <a:ea typeface="Osaka"/>
                <a:cs typeface="Consolas"/>
              </a:rPr>
              <a:t>extract </a:t>
            </a:r>
            <a:r>
              <a:rPr lang="en-US" sz="2000" dirty="0">
                <a:latin typeface="Consolas"/>
                <a:ea typeface="Osaka"/>
                <a:cs typeface="Consolas"/>
              </a:rPr>
              <a:t>(</a:t>
            </a:r>
            <a:r>
              <a:rPr lang="en-US" sz="2000" dirty="0" err="1">
                <a:latin typeface="Consolas"/>
                <a:ea typeface="Osaka"/>
                <a:cs typeface="Consolas"/>
              </a:rPr>
              <a:t>Rstar</a:t>
            </a:r>
            <a:r>
              <a:rPr lang="en-US" sz="2000" dirty="0">
                <a:latin typeface="Consolas"/>
                <a:ea typeface="Osaka"/>
                <a:cs typeface="Consolas"/>
              </a:rPr>
              <a:t> r)    </a:t>
            </a:r>
            <a:r>
              <a:rPr lang="en-US" sz="2000" dirty="0" smtClean="0">
                <a:latin typeface="Consolas"/>
                <a:ea typeface="Osaka"/>
                <a:cs typeface="Consolas"/>
              </a:rPr>
              <a:t> = first </a:t>
            </a:r>
            <a:r>
              <a:rPr lang="en-US" sz="2000" dirty="0">
                <a:latin typeface="Consolas"/>
                <a:ea typeface="Osaka"/>
                <a:cs typeface="Consolas"/>
              </a:rPr>
              <a:t>(Just Nil)   (extract r</a:t>
            </a:r>
            <a:r>
              <a:rPr lang="en-US" sz="2000" dirty="0" smtClean="0">
                <a:latin typeface="Consolas"/>
                <a:ea typeface="Osaka"/>
                <a:cs typeface="Consolas"/>
              </a:rPr>
              <a:t>)</a:t>
            </a:r>
          </a:p>
          <a:p>
            <a:pPr>
              <a:buNone/>
            </a:pPr>
            <a:r>
              <a:rPr lang="en-US" sz="2000" dirty="0">
                <a:latin typeface="Consolas"/>
                <a:ea typeface="Osaka"/>
                <a:cs typeface="Consolas"/>
              </a:rPr>
              <a:t>extract (</a:t>
            </a:r>
            <a:r>
              <a:rPr lang="en-US" sz="2000" dirty="0" err="1">
                <a:latin typeface="Consolas"/>
                <a:ea typeface="Osaka"/>
                <a:cs typeface="Consolas"/>
              </a:rPr>
              <a:t>Rmark</a:t>
            </a:r>
            <a:r>
              <a:rPr lang="en-US" sz="2000" dirty="0">
                <a:latin typeface="Consolas"/>
                <a:ea typeface="Osaka"/>
                <a:cs typeface="Consolas"/>
              </a:rPr>
              <a:t> n s r) </a:t>
            </a:r>
            <a:r>
              <a:rPr lang="en-US" sz="2000" dirty="0" smtClean="0">
                <a:latin typeface="Consolas"/>
                <a:ea typeface="Osaka"/>
                <a:cs typeface="Consolas"/>
              </a:rPr>
              <a:t>= both </a:t>
            </a:r>
            <a:r>
              <a:rPr lang="en-US" sz="2000" dirty="0" err="1" smtClean="0">
                <a:latin typeface="Consolas"/>
                <a:ea typeface="Osaka"/>
                <a:cs typeface="Consolas"/>
              </a:rPr>
              <a:t>markResult</a:t>
            </a:r>
            <a:r>
              <a:rPr lang="en-US" sz="2000" dirty="0" smtClean="0">
                <a:latin typeface="Consolas"/>
                <a:ea typeface="Osaka"/>
                <a:cs typeface="Consolas"/>
              </a:rPr>
              <a:t> </a:t>
            </a:r>
            <a:r>
              <a:rPr lang="en-US" sz="2000" dirty="0">
                <a:latin typeface="Consolas"/>
                <a:ea typeface="Osaka"/>
                <a:cs typeface="Consolas"/>
              </a:rPr>
              <a:t>(extract r) where      </a:t>
            </a:r>
            <a:endParaRPr lang="en-US" sz="2000" dirty="0" smtClean="0">
              <a:latin typeface="Consolas"/>
              <a:ea typeface="Osaka"/>
              <a:cs typeface="Consolas"/>
            </a:endParaRP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err="1" smtClean="0">
                <a:latin typeface="Consolas"/>
                <a:ea typeface="Osaka"/>
                <a:cs typeface="Consolas"/>
              </a:rPr>
              <a:t>markResult</a:t>
            </a:r>
            <a:r>
              <a:rPr lang="en-US" sz="2000" dirty="0" smtClean="0">
                <a:latin typeface="Consolas"/>
                <a:ea typeface="Osaka"/>
                <a:cs typeface="Consolas"/>
              </a:rPr>
              <a:t> </a:t>
            </a:r>
            <a:r>
              <a:rPr lang="en-US" sz="2000" dirty="0">
                <a:latin typeface="Consolas"/>
                <a:ea typeface="Osaka"/>
                <a:cs typeface="Consolas"/>
              </a:rPr>
              <a:t>= Just (Entry n [s] :&gt; Nil)</a:t>
            </a:r>
            <a:endParaRPr lang="en-US" sz="2000" dirty="0" smtClean="0">
              <a:latin typeface="Consolas"/>
              <a:ea typeface="Osaka"/>
              <a:cs typeface="Consolas"/>
            </a:endParaRPr>
          </a:p>
          <a:p>
            <a:pPr>
              <a:buNone/>
            </a:pPr>
            <a:r>
              <a:rPr lang="en-US" sz="2000" dirty="0" smtClean="0">
                <a:latin typeface="Consolas"/>
                <a:ea typeface="Osaka"/>
                <a:cs typeface="Consolas"/>
              </a:rPr>
              <a:t>extract </a:t>
            </a:r>
            <a:r>
              <a:rPr lang="en-US" sz="2000" dirty="0">
                <a:latin typeface="Consolas"/>
                <a:ea typeface="Osaka"/>
                <a:cs typeface="Consolas"/>
              </a:rPr>
              <a:t>_          </a:t>
            </a:r>
            <a:r>
              <a:rPr lang="en-US" sz="2000" dirty="0" smtClean="0">
                <a:latin typeface="Consolas"/>
                <a:ea typeface="Osaka"/>
                <a:cs typeface="Consolas"/>
              </a:rPr>
              <a:t>   </a:t>
            </a:r>
            <a:r>
              <a:rPr lang="en-US" sz="2000" dirty="0">
                <a:latin typeface="Consolas"/>
                <a:ea typeface="Osaka"/>
                <a:cs typeface="Consolas"/>
              </a:rPr>
              <a:t>= </a:t>
            </a:r>
            <a:r>
              <a:rPr lang="en-US" sz="2000" dirty="0" smtClean="0">
                <a:latin typeface="Consolas"/>
                <a:ea typeface="Osaka"/>
                <a:cs typeface="Consolas"/>
              </a:rPr>
              <a:t>Nothing</a:t>
            </a:r>
          </a:p>
          <a:p>
            <a:pPr>
              <a:buNone/>
            </a:pPr>
            <a:endParaRPr lang="en-US" sz="2000" dirty="0">
              <a:latin typeface="Consolas"/>
              <a:ea typeface="Osaka"/>
              <a:cs typeface="Consolas"/>
            </a:endParaRPr>
          </a:p>
          <a:p>
            <a:pPr>
              <a:buNone/>
            </a:pPr>
            <a:r>
              <a:rPr lang="en-US" sz="2000" dirty="0" smtClean="0">
                <a:latin typeface="Consolas"/>
                <a:ea typeface="Osaka"/>
                <a:cs typeface="Consolas"/>
              </a:rPr>
              <a:t>both  :: Result s1 -&gt; Result s2 -&gt; Result (Union s1 s2)</a:t>
            </a:r>
          </a:p>
          <a:p>
            <a:pPr>
              <a:buNone/>
            </a:pPr>
            <a:r>
              <a:rPr lang="en-US" sz="2000" dirty="0" smtClean="0">
                <a:latin typeface="Consolas"/>
                <a:ea typeface="Osaka"/>
                <a:cs typeface="Consolas"/>
              </a:rPr>
              <a:t>first </a:t>
            </a:r>
            <a:r>
              <a:rPr lang="en-US" sz="2000" dirty="0">
                <a:latin typeface="Consolas"/>
                <a:ea typeface="Osaka"/>
                <a:cs typeface="Consolas"/>
              </a:rPr>
              <a:t>:: Result s1 -&gt; Result s2 -&gt; Result (Union s1 s2)</a:t>
            </a:r>
          </a:p>
          <a:p>
            <a:pPr>
              <a:buNone/>
            </a:pPr>
            <a:endParaRPr lang="en-US" sz="2000" dirty="0" smtClean="0">
              <a:latin typeface="Consolas"/>
              <a:ea typeface="Osaka"/>
              <a:cs typeface="Consolas"/>
            </a:endParaRPr>
          </a:p>
        </p:txBody>
      </p:sp>
    </p:spTree>
    <p:extLst>
      <p:ext uri="{BB962C8B-B14F-4D97-AF65-F5344CB8AC3E}">
        <p14:creationId xmlns:p14="http://schemas.microsoft.com/office/powerpoint/2010/main" val="17496175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p:cNvSpPr txBox="1">
            <a:spLocks/>
          </p:cNvSpPr>
          <p:nvPr/>
        </p:nvSpPr>
        <p:spPr>
          <a:xfrm>
            <a:off x="457202" y="1157108"/>
            <a:ext cx="8229599" cy="5272895"/>
          </a:xfrm>
          <a:prstGeom prst="rect">
            <a:avLst/>
          </a:prstGeom>
        </p:spPr>
        <p:style>
          <a:lnRef idx="2">
            <a:schemeClr val="accent6"/>
          </a:lnRef>
          <a:fillRef idx="1">
            <a:schemeClr val="lt1"/>
          </a:fillRef>
          <a:effectRef idx="0">
            <a:schemeClr val="accent6"/>
          </a:effectRef>
          <a:fontRef idx="minor">
            <a:schemeClr val="dk1"/>
          </a:fontRef>
        </p:style>
        <p:txBody>
          <a:bodyPr vert="horz" lIns="91436" tIns="45718" rIns="91436" bIns="45718" rtlCol="0">
            <a:noAutofit/>
          </a:bodyPr>
          <a:lstStyle/>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data Color = R | B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data Tree  = E | T Tree A Tree</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endParaRPr kumimoji="0" lang="en-US" sz="2000" b="0" i="0" u="none" strike="noStrike" kern="1200" cap="none" spc="0" normalizeH="0" baseline="0" noProof="0" smtClean="0">
              <a:ln>
                <a:noFill/>
              </a:ln>
              <a:solidFill>
                <a:schemeClr val="dk1"/>
              </a:solidFill>
              <a:effectLst/>
              <a:uLnTx/>
              <a:uFillTx/>
              <a:latin typeface="Consolas"/>
              <a:ea typeface="Osaka"/>
              <a:cs typeface="Consolas"/>
            </a:endParaRP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insert :: Tree -&gt; A -&gt; Tree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insert s x =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blacken (</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 s</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a:t>
            </a:r>
            <a:r>
              <a:rPr kumimoji="0" lang="en-US" sz="2000" b="1" i="0" u="none" strike="noStrike" kern="1200" cap="none" spc="0" normalizeH="0" baseline="0" noProof="0" smtClean="0">
                <a:ln>
                  <a:noFill/>
                </a:ln>
                <a:solidFill>
                  <a:schemeClr val="dk1"/>
                </a:solidFill>
                <a:effectLst/>
                <a:uLnTx/>
                <a:uFillTx/>
                <a:latin typeface="Consolas"/>
                <a:ea typeface="Osaka"/>
                <a:cs typeface="Consolas"/>
              </a:rPr>
              <a:t>where </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 E = T R E x E</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ins s@(T color a y b)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x &lt; y     = </a:t>
            </a:r>
            <a:r>
              <a:rPr kumimoji="0" lang="en-US" sz="2000" b="0" i="0" u="none" strike="noStrike" kern="1200" cap="none" spc="0" normalizeH="0" baseline="0" noProof="0" smtClean="0">
                <a:ln>
                  <a:noFill/>
                </a:ln>
                <a:solidFill>
                  <a:schemeClr val="bg1"/>
                </a:solidFill>
                <a:effectLst/>
                <a:uLnTx/>
                <a:uFillTx/>
                <a:latin typeface="Consolas"/>
                <a:ea typeface="Osaka"/>
                <a:cs typeface="Consolas"/>
              </a:rPr>
              <a:t>balance</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color (ins a) y b</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x &gt; y     =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balance</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color a y (ins b)</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otherwise = s</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blacken (T _ a x b) = T B a x b</a:t>
            </a:r>
            <a:endParaRPr kumimoji="0" lang="en-US" sz="2000" b="0" i="0" u="none" strike="noStrike" kern="1200" cap="none" spc="0" normalizeH="0" baseline="0" noProof="0" dirty="0" smtClean="0">
              <a:ln>
                <a:noFill/>
              </a:ln>
              <a:solidFill>
                <a:srgbClr val="FFFFFF"/>
              </a:solidFill>
              <a:effectLst/>
              <a:uLnTx/>
              <a:uFillTx/>
              <a:latin typeface="Consolas"/>
              <a:ea typeface="Osaka"/>
              <a:cs typeface="Consolas"/>
            </a:endParaRPr>
          </a:p>
        </p:txBody>
      </p:sp>
      <p:sp>
        <p:nvSpPr>
          <p:cNvPr id="2" name="Title 1"/>
          <p:cNvSpPr>
            <a:spLocks noGrp="1"/>
          </p:cNvSpPr>
          <p:nvPr>
            <p:ph type="title"/>
          </p:nvPr>
        </p:nvSpPr>
        <p:spPr/>
        <p:txBody>
          <a:bodyPr/>
          <a:lstStyle/>
          <a:p>
            <a:r>
              <a:rPr lang="en-US" dirty="0" smtClean="0"/>
              <a:t>both</a:t>
            </a:r>
            <a:endParaRPr lang="en-US" dirty="0"/>
          </a:p>
        </p:txBody>
      </p:sp>
      <p:sp>
        <p:nvSpPr>
          <p:cNvPr id="3" name="Content Placeholder 2"/>
          <p:cNvSpPr>
            <a:spLocks noGrp="1"/>
          </p:cNvSpPr>
          <p:nvPr>
            <p:ph idx="1"/>
          </p:nvPr>
        </p:nvSpPr>
        <p:spPr>
          <a:xfrm>
            <a:off x="286555" y="1157108"/>
            <a:ext cx="8570890" cy="5272895"/>
          </a:xfrm>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800" dirty="0">
                <a:latin typeface="Consolas"/>
                <a:ea typeface="Osaka"/>
                <a:cs typeface="Consolas"/>
              </a:rPr>
              <a:t>both :: Result s1 -&gt; Result s2 -&gt; Result (Union s1 s2</a:t>
            </a:r>
            <a:r>
              <a:rPr lang="en-US" sz="1800" dirty="0" smtClean="0">
                <a:latin typeface="Consolas"/>
                <a:ea typeface="Osaka"/>
                <a:cs typeface="Consolas"/>
              </a:rPr>
              <a:t>)</a:t>
            </a:r>
          </a:p>
          <a:p>
            <a:pPr>
              <a:buNone/>
            </a:pPr>
            <a:r>
              <a:rPr lang="en-US" sz="1800" dirty="0" smtClean="0">
                <a:latin typeface="Consolas"/>
                <a:ea typeface="Osaka"/>
                <a:cs typeface="Consolas"/>
              </a:rPr>
              <a:t>both </a:t>
            </a:r>
            <a:r>
              <a:rPr lang="en-US" sz="1800" dirty="0">
                <a:latin typeface="Consolas"/>
                <a:ea typeface="Osaka"/>
                <a:cs typeface="Consolas"/>
              </a:rPr>
              <a:t>(Just </a:t>
            </a:r>
            <a:r>
              <a:rPr lang="en-US" sz="1800" dirty="0" err="1">
                <a:latin typeface="Consolas"/>
                <a:ea typeface="Osaka"/>
                <a:cs typeface="Consolas"/>
              </a:rPr>
              <a:t>xs</a:t>
            </a:r>
            <a:r>
              <a:rPr lang="en-US" sz="1800" dirty="0">
                <a:latin typeface="Consolas"/>
                <a:ea typeface="Osaka"/>
                <a:cs typeface="Consolas"/>
              </a:rPr>
              <a:t>) (Just </a:t>
            </a:r>
            <a:r>
              <a:rPr lang="en-US" sz="1800" dirty="0" err="1">
                <a:latin typeface="Consolas"/>
                <a:ea typeface="Osaka"/>
                <a:cs typeface="Consolas"/>
              </a:rPr>
              <a:t>ys</a:t>
            </a:r>
            <a:r>
              <a:rPr lang="en-US" sz="1800" dirty="0">
                <a:latin typeface="Consolas"/>
                <a:ea typeface="Osaka"/>
                <a:cs typeface="Consolas"/>
              </a:rPr>
              <a:t>) = Just $ combine </a:t>
            </a:r>
            <a:r>
              <a:rPr lang="en-US" sz="1800" dirty="0" err="1">
                <a:latin typeface="Consolas"/>
                <a:ea typeface="Osaka"/>
                <a:cs typeface="Consolas"/>
              </a:rPr>
              <a:t>xs</a:t>
            </a:r>
            <a:r>
              <a:rPr lang="en-US" sz="1800" dirty="0">
                <a:latin typeface="Consolas"/>
                <a:ea typeface="Osaka"/>
                <a:cs typeface="Consolas"/>
              </a:rPr>
              <a:t> </a:t>
            </a:r>
            <a:r>
              <a:rPr lang="en-US" sz="1800" dirty="0" err="1" smtClean="0">
                <a:latin typeface="Consolas"/>
                <a:ea typeface="Osaka"/>
                <a:cs typeface="Consolas"/>
              </a:rPr>
              <a:t>ys</a:t>
            </a:r>
            <a:endParaRPr lang="en-US" sz="1800" dirty="0" smtClean="0">
              <a:latin typeface="Consolas"/>
              <a:ea typeface="Osaka"/>
              <a:cs typeface="Consolas"/>
            </a:endParaRPr>
          </a:p>
          <a:p>
            <a:pPr>
              <a:buNone/>
            </a:pPr>
            <a:r>
              <a:rPr lang="en-US" sz="1800" dirty="0" smtClean="0">
                <a:latin typeface="Consolas"/>
                <a:ea typeface="Osaka"/>
                <a:cs typeface="Consolas"/>
              </a:rPr>
              <a:t>both </a:t>
            </a:r>
            <a:r>
              <a:rPr lang="en-US" sz="1800" dirty="0">
                <a:latin typeface="Consolas"/>
                <a:ea typeface="Osaka"/>
                <a:cs typeface="Consolas"/>
              </a:rPr>
              <a:t>_         _         = </a:t>
            </a:r>
            <a:r>
              <a:rPr lang="en-US" sz="1800" dirty="0" smtClean="0">
                <a:latin typeface="Consolas"/>
                <a:ea typeface="Osaka"/>
                <a:cs typeface="Consolas"/>
              </a:rPr>
              <a:t>Nothing</a:t>
            </a:r>
          </a:p>
          <a:p>
            <a:pPr>
              <a:buNone/>
            </a:pPr>
            <a:endParaRPr lang="en-US" sz="1800" dirty="0">
              <a:latin typeface="Consolas"/>
              <a:ea typeface="Osaka"/>
              <a:cs typeface="Consolas"/>
            </a:endParaRPr>
          </a:p>
          <a:p>
            <a:pPr>
              <a:buNone/>
            </a:pPr>
            <a:r>
              <a:rPr lang="en-US" sz="1800" dirty="0">
                <a:latin typeface="Consolas"/>
                <a:ea typeface="Osaka"/>
                <a:cs typeface="Consolas"/>
              </a:rPr>
              <a:t>combine :: </a:t>
            </a:r>
            <a:r>
              <a:rPr lang="en-US" sz="1800" dirty="0" err="1" smtClean="0">
                <a:latin typeface="Consolas"/>
                <a:ea typeface="Osaka"/>
                <a:cs typeface="Consolas"/>
              </a:rPr>
              <a:t>Dict</a:t>
            </a:r>
            <a:r>
              <a:rPr lang="en-US" sz="1800" dirty="0" smtClean="0">
                <a:latin typeface="Consolas"/>
                <a:ea typeface="Osaka"/>
                <a:cs typeface="Consolas"/>
              </a:rPr>
              <a:t> </a:t>
            </a:r>
            <a:r>
              <a:rPr lang="en-US" sz="1800" dirty="0">
                <a:latin typeface="Consolas"/>
                <a:ea typeface="Osaka"/>
                <a:cs typeface="Consolas"/>
              </a:rPr>
              <a:t>s1 -&gt; </a:t>
            </a:r>
            <a:r>
              <a:rPr lang="en-US" sz="1800" dirty="0" err="1" smtClean="0">
                <a:latin typeface="Consolas"/>
                <a:ea typeface="Osaka"/>
                <a:cs typeface="Consolas"/>
              </a:rPr>
              <a:t>Dict</a:t>
            </a:r>
            <a:r>
              <a:rPr lang="en-US" sz="1800" dirty="0" smtClean="0">
                <a:latin typeface="Consolas"/>
                <a:ea typeface="Osaka"/>
                <a:cs typeface="Consolas"/>
              </a:rPr>
              <a:t> </a:t>
            </a:r>
            <a:r>
              <a:rPr lang="en-US" sz="1800" dirty="0">
                <a:latin typeface="Consolas"/>
                <a:ea typeface="Osaka"/>
                <a:cs typeface="Consolas"/>
              </a:rPr>
              <a:t>s2 -&gt; </a:t>
            </a:r>
            <a:r>
              <a:rPr lang="en-US" sz="1800" dirty="0" err="1" smtClean="0">
                <a:latin typeface="Consolas"/>
                <a:ea typeface="Osaka"/>
                <a:cs typeface="Consolas"/>
              </a:rPr>
              <a:t>Dict</a:t>
            </a:r>
            <a:r>
              <a:rPr lang="en-US" sz="1800" dirty="0" smtClean="0">
                <a:latin typeface="Consolas"/>
                <a:ea typeface="Osaka"/>
                <a:cs typeface="Consolas"/>
              </a:rPr>
              <a:t> (Union </a:t>
            </a:r>
            <a:r>
              <a:rPr lang="en-US" sz="1800" dirty="0">
                <a:latin typeface="Consolas"/>
                <a:ea typeface="Osaka"/>
                <a:cs typeface="Consolas"/>
              </a:rPr>
              <a:t>s1 s2</a:t>
            </a:r>
            <a:r>
              <a:rPr lang="en-US" sz="1800" dirty="0" smtClean="0">
                <a:latin typeface="Consolas"/>
                <a:ea typeface="Osaka"/>
                <a:cs typeface="Consolas"/>
              </a:rPr>
              <a:t>)</a:t>
            </a:r>
          </a:p>
          <a:p>
            <a:pPr>
              <a:buNone/>
            </a:pPr>
            <a:r>
              <a:rPr lang="en-US" sz="1800" dirty="0" smtClean="0">
                <a:latin typeface="Consolas"/>
                <a:ea typeface="Osaka"/>
                <a:cs typeface="Consolas"/>
              </a:rPr>
              <a:t>combine </a:t>
            </a:r>
            <a:r>
              <a:rPr lang="en-US" sz="1800" dirty="0">
                <a:latin typeface="Consolas"/>
                <a:ea typeface="Osaka"/>
                <a:cs typeface="Consolas"/>
              </a:rPr>
              <a:t>Nil Nil = </a:t>
            </a:r>
            <a:r>
              <a:rPr lang="en-US" sz="1800" dirty="0" smtClean="0">
                <a:latin typeface="Consolas"/>
                <a:ea typeface="Osaka"/>
                <a:cs typeface="Consolas"/>
              </a:rPr>
              <a:t>Nil</a:t>
            </a:r>
          </a:p>
          <a:p>
            <a:pPr>
              <a:buNone/>
            </a:pPr>
            <a:r>
              <a:rPr lang="en-US" sz="1800" dirty="0" smtClean="0">
                <a:latin typeface="Consolas"/>
                <a:ea typeface="Osaka"/>
                <a:cs typeface="Consolas"/>
              </a:rPr>
              <a:t>combine </a:t>
            </a:r>
            <a:r>
              <a:rPr lang="en-US" sz="1800" dirty="0">
                <a:latin typeface="Consolas"/>
                <a:ea typeface="Osaka"/>
                <a:cs typeface="Consolas"/>
              </a:rPr>
              <a:t>Nil b   = </a:t>
            </a:r>
            <a:r>
              <a:rPr lang="en-US" sz="1800" dirty="0" smtClean="0">
                <a:latin typeface="Consolas"/>
                <a:ea typeface="Osaka"/>
                <a:cs typeface="Consolas"/>
              </a:rPr>
              <a:t>b</a:t>
            </a:r>
          </a:p>
          <a:p>
            <a:pPr>
              <a:buNone/>
            </a:pPr>
            <a:r>
              <a:rPr lang="en-US" sz="1800" dirty="0" smtClean="0">
                <a:latin typeface="Consolas"/>
                <a:ea typeface="Osaka"/>
                <a:cs typeface="Consolas"/>
              </a:rPr>
              <a:t>combine </a:t>
            </a:r>
            <a:r>
              <a:rPr lang="en-US" sz="1800" dirty="0">
                <a:latin typeface="Consolas"/>
                <a:ea typeface="Osaka"/>
                <a:cs typeface="Consolas"/>
              </a:rPr>
              <a:t>b   Nil = </a:t>
            </a:r>
            <a:r>
              <a:rPr lang="en-US" sz="1800" dirty="0" smtClean="0">
                <a:latin typeface="Consolas"/>
                <a:ea typeface="Osaka"/>
                <a:cs typeface="Consolas"/>
              </a:rPr>
              <a:t>b</a:t>
            </a:r>
          </a:p>
          <a:p>
            <a:pPr>
              <a:buNone/>
            </a:pPr>
            <a:r>
              <a:rPr lang="en-US" sz="1800" dirty="0" smtClean="0">
                <a:latin typeface="Consolas"/>
                <a:ea typeface="Osaka"/>
                <a:cs typeface="Consolas"/>
              </a:rPr>
              <a:t>combine </a:t>
            </a:r>
            <a:r>
              <a:rPr lang="en-US" sz="1800" dirty="0">
                <a:latin typeface="Consolas"/>
                <a:ea typeface="Osaka"/>
                <a:cs typeface="Consolas"/>
              </a:rPr>
              <a:t>(e1@(Entry n1 ss1) :&gt; t1) </a:t>
            </a:r>
            <a:r>
              <a:rPr lang="en-US" sz="1800" dirty="0" smtClean="0">
                <a:latin typeface="Consolas"/>
                <a:ea typeface="Osaka"/>
                <a:cs typeface="Consolas"/>
              </a:rPr>
              <a:t>(</a:t>
            </a:r>
            <a:r>
              <a:rPr lang="en-US" sz="1800" dirty="0">
                <a:latin typeface="Consolas"/>
                <a:ea typeface="Osaka"/>
                <a:cs typeface="Consolas"/>
              </a:rPr>
              <a:t>e2@(Entry n2 ss2) :&gt; t2) =  </a:t>
            </a:r>
            <a:endParaRPr lang="en-US" sz="1800" dirty="0" smtClean="0">
              <a:latin typeface="Consolas"/>
              <a:ea typeface="Osaka"/>
              <a:cs typeface="Consolas"/>
            </a:endParaRPr>
          </a:p>
          <a:p>
            <a:pPr>
              <a:buNone/>
            </a:pPr>
            <a:r>
              <a:rPr lang="en-US" sz="1800" dirty="0" smtClean="0">
                <a:latin typeface="Consolas"/>
                <a:ea typeface="Osaka"/>
                <a:cs typeface="Consolas"/>
              </a:rPr>
              <a:t>case n1 </a:t>
            </a:r>
            <a:r>
              <a:rPr lang="en-US" sz="1800" dirty="0">
                <a:latin typeface="Consolas"/>
                <a:ea typeface="Osaka"/>
                <a:cs typeface="Consolas"/>
              </a:rPr>
              <a:t>%:== </a:t>
            </a:r>
            <a:r>
              <a:rPr lang="en-US" sz="1800" dirty="0" smtClean="0">
                <a:latin typeface="Consolas"/>
                <a:ea typeface="Osaka"/>
                <a:cs typeface="Consolas"/>
              </a:rPr>
              <a:t>n2 </a:t>
            </a:r>
            <a:r>
              <a:rPr lang="en-US" sz="1800" dirty="0">
                <a:latin typeface="Consolas"/>
                <a:ea typeface="Osaka"/>
                <a:cs typeface="Consolas"/>
              </a:rPr>
              <a:t>of   </a:t>
            </a:r>
            <a:endParaRPr lang="en-US" sz="1800" dirty="0" smtClean="0">
              <a:latin typeface="Consolas"/>
              <a:ea typeface="Osaka"/>
              <a:cs typeface="Consolas"/>
            </a:endParaRPr>
          </a:p>
          <a:p>
            <a:pPr>
              <a:buNone/>
            </a:pPr>
            <a:r>
              <a:rPr lang="en-US" sz="1800" dirty="0">
                <a:latin typeface="Consolas"/>
                <a:ea typeface="Osaka"/>
                <a:cs typeface="Consolas"/>
              </a:rPr>
              <a:t> </a:t>
            </a:r>
            <a:r>
              <a:rPr lang="en-US" sz="1800" dirty="0" smtClean="0">
                <a:latin typeface="Consolas"/>
                <a:ea typeface="Osaka"/>
                <a:cs typeface="Consolas"/>
              </a:rPr>
              <a:t>  </a:t>
            </a:r>
            <a:r>
              <a:rPr lang="en-US" sz="1800" dirty="0" err="1" smtClean="0">
                <a:latin typeface="Consolas"/>
                <a:ea typeface="Osaka"/>
                <a:cs typeface="Consolas"/>
              </a:rPr>
              <a:t>STrue</a:t>
            </a:r>
            <a:r>
              <a:rPr lang="en-US" sz="1800" dirty="0" smtClean="0">
                <a:latin typeface="Consolas"/>
                <a:ea typeface="Osaka"/>
                <a:cs typeface="Consolas"/>
              </a:rPr>
              <a:t>  -&gt; Entry </a:t>
            </a:r>
            <a:r>
              <a:rPr lang="en-US" sz="1800" dirty="0">
                <a:latin typeface="Consolas"/>
                <a:ea typeface="Osaka"/>
                <a:cs typeface="Consolas"/>
              </a:rPr>
              <a:t>n1 (ss1 ++ ss2) :&gt; combine t1 t2        </a:t>
            </a:r>
            <a:endParaRPr lang="en-US" sz="1800" dirty="0" smtClean="0">
              <a:latin typeface="Consolas"/>
              <a:ea typeface="Osaka"/>
              <a:cs typeface="Consolas"/>
            </a:endParaRPr>
          </a:p>
          <a:p>
            <a:pPr>
              <a:buNone/>
            </a:pPr>
            <a:r>
              <a:rPr lang="en-US" sz="1800" dirty="0">
                <a:latin typeface="Consolas"/>
                <a:ea typeface="Osaka"/>
                <a:cs typeface="Consolas"/>
              </a:rPr>
              <a:t> </a:t>
            </a:r>
            <a:r>
              <a:rPr lang="en-US" sz="1800" dirty="0" smtClean="0">
                <a:latin typeface="Consolas"/>
                <a:ea typeface="Osaka"/>
                <a:cs typeface="Consolas"/>
              </a:rPr>
              <a:t>  </a:t>
            </a:r>
            <a:r>
              <a:rPr lang="en-US" sz="1800" dirty="0" err="1" smtClean="0">
                <a:latin typeface="Consolas"/>
                <a:ea typeface="Osaka"/>
                <a:cs typeface="Consolas"/>
              </a:rPr>
              <a:t>SFalse</a:t>
            </a:r>
            <a:r>
              <a:rPr lang="en-US" sz="1800" dirty="0" smtClean="0">
                <a:latin typeface="Consolas"/>
                <a:ea typeface="Osaka"/>
                <a:cs typeface="Consolas"/>
              </a:rPr>
              <a:t> </a:t>
            </a:r>
            <a:r>
              <a:rPr lang="en-US" sz="1800" dirty="0">
                <a:latin typeface="Consolas"/>
                <a:ea typeface="Osaka"/>
                <a:cs typeface="Consolas"/>
              </a:rPr>
              <a:t>-&gt; </a:t>
            </a:r>
            <a:r>
              <a:rPr lang="en-US" sz="1800" dirty="0" smtClean="0">
                <a:latin typeface="Consolas"/>
                <a:ea typeface="Osaka"/>
                <a:cs typeface="Consolas"/>
              </a:rPr>
              <a:t>case </a:t>
            </a:r>
            <a:r>
              <a:rPr lang="en-US" sz="1800" dirty="0">
                <a:latin typeface="Consolas"/>
                <a:ea typeface="Osaka"/>
                <a:cs typeface="Consolas"/>
              </a:rPr>
              <a:t>n1 </a:t>
            </a:r>
            <a:r>
              <a:rPr lang="en-US" sz="1800" dirty="0" smtClean="0">
                <a:latin typeface="Consolas"/>
                <a:ea typeface="Osaka"/>
                <a:cs typeface="Consolas"/>
              </a:rPr>
              <a:t>%:&lt;= n2 </a:t>
            </a:r>
            <a:r>
              <a:rPr lang="en-US" sz="1800" dirty="0">
                <a:latin typeface="Consolas"/>
                <a:ea typeface="Osaka"/>
                <a:cs typeface="Consolas"/>
              </a:rPr>
              <a:t>of     </a:t>
            </a:r>
            <a:endParaRPr lang="en-US" sz="1800" dirty="0" smtClean="0">
              <a:latin typeface="Consolas"/>
              <a:ea typeface="Osaka"/>
              <a:cs typeface="Consolas"/>
            </a:endParaRPr>
          </a:p>
          <a:p>
            <a:pPr>
              <a:buNone/>
            </a:pPr>
            <a:r>
              <a:rPr lang="en-US" sz="1800" dirty="0">
                <a:latin typeface="Consolas"/>
                <a:ea typeface="Osaka"/>
                <a:cs typeface="Consolas"/>
              </a:rPr>
              <a:t> </a:t>
            </a:r>
            <a:r>
              <a:rPr lang="en-US" sz="1800" dirty="0" smtClean="0">
                <a:latin typeface="Consolas"/>
                <a:ea typeface="Osaka"/>
                <a:cs typeface="Consolas"/>
              </a:rPr>
              <a:t>              </a:t>
            </a:r>
            <a:r>
              <a:rPr lang="en-US" sz="1800" dirty="0" err="1" smtClean="0">
                <a:latin typeface="Consolas"/>
                <a:ea typeface="Osaka"/>
                <a:cs typeface="Consolas"/>
              </a:rPr>
              <a:t>STrue</a:t>
            </a:r>
            <a:r>
              <a:rPr lang="en-US" sz="1800" dirty="0" smtClean="0">
                <a:latin typeface="Consolas"/>
                <a:ea typeface="Osaka"/>
                <a:cs typeface="Consolas"/>
              </a:rPr>
              <a:t>  </a:t>
            </a:r>
            <a:r>
              <a:rPr lang="en-US" sz="1800" dirty="0">
                <a:latin typeface="Consolas"/>
                <a:ea typeface="Osaka"/>
                <a:cs typeface="Consolas"/>
              </a:rPr>
              <a:t>-&gt; e1 :&gt; combine t1 (e2 :&gt; t2)     </a:t>
            </a:r>
            <a:endParaRPr lang="en-US" sz="1800" dirty="0" smtClean="0">
              <a:latin typeface="Consolas"/>
              <a:ea typeface="Osaka"/>
              <a:cs typeface="Consolas"/>
            </a:endParaRPr>
          </a:p>
          <a:p>
            <a:pPr>
              <a:buNone/>
            </a:pPr>
            <a:r>
              <a:rPr lang="en-US" sz="1800" dirty="0">
                <a:latin typeface="Consolas"/>
                <a:ea typeface="Osaka"/>
                <a:cs typeface="Consolas"/>
              </a:rPr>
              <a:t> </a:t>
            </a:r>
            <a:r>
              <a:rPr lang="en-US" sz="1800" dirty="0" smtClean="0">
                <a:latin typeface="Consolas"/>
                <a:ea typeface="Osaka"/>
                <a:cs typeface="Consolas"/>
              </a:rPr>
              <a:t>              </a:t>
            </a:r>
            <a:r>
              <a:rPr lang="en-US" sz="1800" dirty="0" err="1" smtClean="0">
                <a:latin typeface="Consolas"/>
                <a:ea typeface="Osaka"/>
                <a:cs typeface="Consolas"/>
              </a:rPr>
              <a:t>SFalse</a:t>
            </a:r>
            <a:r>
              <a:rPr lang="en-US" sz="1800" dirty="0" smtClean="0">
                <a:latin typeface="Consolas"/>
                <a:ea typeface="Osaka"/>
                <a:cs typeface="Consolas"/>
              </a:rPr>
              <a:t> </a:t>
            </a:r>
            <a:r>
              <a:rPr lang="en-US" sz="1800" dirty="0">
                <a:latin typeface="Consolas"/>
                <a:ea typeface="Osaka"/>
                <a:cs typeface="Consolas"/>
              </a:rPr>
              <a:t>-&gt; </a:t>
            </a:r>
            <a:r>
              <a:rPr lang="en-US" sz="1800" dirty="0" smtClean="0">
                <a:latin typeface="Consolas"/>
                <a:ea typeface="Osaka"/>
                <a:cs typeface="Consolas"/>
              </a:rPr>
              <a:t>e2 </a:t>
            </a:r>
            <a:r>
              <a:rPr lang="en-US" sz="1800" dirty="0">
                <a:latin typeface="Consolas"/>
                <a:ea typeface="Osaka"/>
                <a:cs typeface="Consolas"/>
              </a:rPr>
              <a:t>:&gt; combine (e1 :&gt; t1) t2 </a:t>
            </a:r>
            <a:endParaRPr lang="en-US" sz="1800" dirty="0" smtClean="0">
              <a:latin typeface="Consolas"/>
              <a:ea typeface="Osaka"/>
              <a:cs typeface="Consolas"/>
            </a:endParaRPr>
          </a:p>
        </p:txBody>
      </p:sp>
    </p:spTree>
    <p:extLst>
      <p:ext uri="{BB962C8B-B14F-4D97-AF65-F5344CB8AC3E}">
        <p14:creationId xmlns:p14="http://schemas.microsoft.com/office/powerpoint/2010/main" val="5103970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&amp; singletons</a:t>
            </a:r>
            <a:endParaRPr lang="en-US" dirty="0"/>
          </a:p>
        </p:txBody>
      </p:sp>
      <p:sp>
        <p:nvSpPr>
          <p:cNvPr id="4" name="Content Placeholder 2"/>
          <p:cNvSpPr>
            <a:spLocks noGrp="1"/>
          </p:cNvSpPr>
          <p:nvPr>
            <p:ph idx="1"/>
          </p:nvPr>
        </p:nvSpPr>
        <p:spPr>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000" dirty="0" smtClean="0">
                <a:latin typeface="Consolas"/>
                <a:ea typeface="Osaka"/>
                <a:cs typeface="Consolas"/>
              </a:rPr>
              <a:t>first </a:t>
            </a:r>
            <a:r>
              <a:rPr lang="en-US" sz="2000" dirty="0">
                <a:latin typeface="Consolas"/>
                <a:ea typeface="Osaka"/>
                <a:cs typeface="Consolas"/>
              </a:rPr>
              <a:t>:: </a:t>
            </a:r>
            <a:r>
              <a:rPr lang="en-US" sz="2000" dirty="0" err="1">
                <a:latin typeface="Consolas"/>
                <a:ea typeface="Osaka"/>
                <a:cs typeface="Consolas"/>
              </a:rPr>
              <a:t>forall</a:t>
            </a:r>
            <a:r>
              <a:rPr lang="en-US" sz="2000" dirty="0">
                <a:latin typeface="Consolas"/>
                <a:ea typeface="Osaka"/>
                <a:cs typeface="Consolas"/>
              </a:rPr>
              <a:t> s1 s2. (</a:t>
            </a:r>
            <a:r>
              <a:rPr lang="en-US" sz="2000" dirty="0" err="1">
                <a:latin typeface="Consolas"/>
                <a:ea typeface="Osaka"/>
                <a:cs typeface="Consolas"/>
              </a:rPr>
              <a:t>SingI</a:t>
            </a:r>
            <a:r>
              <a:rPr lang="en-US" sz="2000" dirty="0">
                <a:latin typeface="Consolas"/>
                <a:ea typeface="Osaka"/>
                <a:cs typeface="Consolas"/>
              </a:rPr>
              <a:t> s1, </a:t>
            </a:r>
            <a:r>
              <a:rPr lang="en-US" sz="2000" dirty="0" err="1">
                <a:latin typeface="Consolas"/>
                <a:ea typeface="Osaka"/>
                <a:cs typeface="Consolas"/>
              </a:rPr>
              <a:t>SingI</a:t>
            </a:r>
            <a:r>
              <a:rPr lang="en-US" sz="2000" dirty="0">
                <a:latin typeface="Consolas"/>
                <a:ea typeface="Osaka"/>
                <a:cs typeface="Consolas"/>
              </a:rPr>
              <a:t> s2) =&gt;                Result s1 -&gt; Result s2 -&gt; Result (Union s1 s2</a:t>
            </a:r>
            <a:r>
              <a:rPr lang="en-US" sz="2000" dirty="0" smtClean="0">
                <a:latin typeface="Consolas"/>
                <a:ea typeface="Osaka"/>
                <a:cs typeface="Consolas"/>
              </a:rPr>
              <a:t>)</a:t>
            </a:r>
          </a:p>
          <a:p>
            <a:pPr>
              <a:buNone/>
            </a:pPr>
            <a:r>
              <a:rPr lang="en-US" sz="2000" dirty="0" smtClean="0">
                <a:latin typeface="Consolas"/>
                <a:ea typeface="Osaka"/>
                <a:cs typeface="Consolas"/>
              </a:rPr>
              <a:t>first </a:t>
            </a:r>
            <a:r>
              <a:rPr lang="en-US" sz="2000" dirty="0">
                <a:latin typeface="Consolas"/>
                <a:ea typeface="Osaka"/>
                <a:cs typeface="Consolas"/>
              </a:rPr>
              <a:t>Nothing  Nothing  = Nothing                      </a:t>
            </a:r>
            <a:endParaRPr lang="en-US" sz="2000" dirty="0" smtClean="0">
              <a:latin typeface="Consolas"/>
              <a:ea typeface="Osaka"/>
              <a:cs typeface="Consolas"/>
            </a:endParaRPr>
          </a:p>
          <a:p>
            <a:pPr>
              <a:buNone/>
            </a:pPr>
            <a:r>
              <a:rPr lang="en-US" sz="2000" dirty="0" smtClean="0">
                <a:latin typeface="Consolas"/>
                <a:ea typeface="Osaka"/>
                <a:cs typeface="Consolas"/>
              </a:rPr>
              <a:t>first </a:t>
            </a:r>
            <a:r>
              <a:rPr lang="en-US" sz="2000" dirty="0">
                <a:latin typeface="Consolas"/>
                <a:ea typeface="Osaka"/>
                <a:cs typeface="Consolas"/>
              </a:rPr>
              <a:t>Nothing  (Just y) = Just $ </a:t>
            </a:r>
            <a:r>
              <a:rPr lang="en-US" sz="2000" dirty="0" err="1">
                <a:latin typeface="Consolas"/>
                <a:ea typeface="Osaka"/>
                <a:cs typeface="Consolas"/>
              </a:rPr>
              <a:t>nils</a:t>
            </a:r>
            <a:r>
              <a:rPr lang="en-US" sz="2000" dirty="0">
                <a:latin typeface="Consolas"/>
                <a:ea typeface="Osaka"/>
                <a:cs typeface="Consolas"/>
              </a:rPr>
              <a:t> @s1 `combine` </a:t>
            </a:r>
            <a:r>
              <a:rPr lang="en-US" sz="2000" dirty="0" smtClean="0">
                <a:latin typeface="Consolas"/>
                <a:ea typeface="Osaka"/>
                <a:cs typeface="Consolas"/>
              </a:rPr>
              <a:t>y</a:t>
            </a:r>
          </a:p>
          <a:p>
            <a:pPr>
              <a:buNone/>
            </a:pPr>
            <a:r>
              <a:rPr lang="en-US" sz="2000" dirty="0" smtClean="0">
                <a:latin typeface="Consolas"/>
                <a:ea typeface="Osaka"/>
                <a:cs typeface="Consolas"/>
              </a:rPr>
              <a:t>first </a:t>
            </a:r>
            <a:r>
              <a:rPr lang="en-US" sz="2000" dirty="0">
                <a:latin typeface="Consolas"/>
                <a:ea typeface="Osaka"/>
                <a:cs typeface="Consolas"/>
              </a:rPr>
              <a:t>(Just x) _        = Just $ x `combine` </a:t>
            </a:r>
            <a:r>
              <a:rPr lang="en-US" sz="2000" dirty="0" err="1">
                <a:latin typeface="Consolas"/>
                <a:ea typeface="Osaka"/>
                <a:cs typeface="Consolas"/>
              </a:rPr>
              <a:t>nils</a:t>
            </a:r>
            <a:r>
              <a:rPr lang="en-US" sz="2000" dirty="0">
                <a:latin typeface="Consolas"/>
                <a:ea typeface="Osaka"/>
                <a:cs typeface="Consolas"/>
              </a:rPr>
              <a:t> @</a:t>
            </a:r>
            <a:r>
              <a:rPr lang="en-US" sz="2000" dirty="0" smtClean="0">
                <a:latin typeface="Consolas"/>
                <a:ea typeface="Osaka"/>
                <a:cs typeface="Consolas"/>
              </a:rPr>
              <a:t>s2</a:t>
            </a:r>
          </a:p>
          <a:p>
            <a:pPr>
              <a:buNone/>
            </a:pPr>
            <a:endParaRPr lang="en-US" sz="2000" dirty="0">
              <a:latin typeface="Consolas"/>
              <a:ea typeface="Osaka"/>
              <a:cs typeface="Consolas"/>
            </a:endParaRPr>
          </a:p>
          <a:p>
            <a:pPr>
              <a:buNone/>
            </a:pPr>
            <a:r>
              <a:rPr lang="en-US" sz="2000" dirty="0" err="1" smtClean="0">
                <a:latin typeface="Consolas"/>
                <a:ea typeface="Osaka"/>
                <a:cs typeface="Consolas"/>
              </a:rPr>
              <a:t>nils</a:t>
            </a:r>
            <a:r>
              <a:rPr lang="en-US" sz="2000" dirty="0" smtClean="0">
                <a:latin typeface="Consolas"/>
                <a:ea typeface="Osaka"/>
                <a:cs typeface="Consolas"/>
              </a:rPr>
              <a:t> :: </a:t>
            </a:r>
            <a:r>
              <a:rPr lang="en-US" sz="2000" dirty="0" err="1" smtClean="0">
                <a:latin typeface="Consolas"/>
                <a:ea typeface="Osaka"/>
                <a:cs typeface="Consolas"/>
              </a:rPr>
              <a:t>forall</a:t>
            </a:r>
            <a:r>
              <a:rPr lang="en-US" sz="2000" dirty="0" smtClean="0">
                <a:latin typeface="Consolas"/>
                <a:ea typeface="Osaka"/>
                <a:cs typeface="Consolas"/>
              </a:rPr>
              <a:t> s. </a:t>
            </a:r>
            <a:r>
              <a:rPr lang="en-US" sz="2000" dirty="0" err="1" smtClean="0">
                <a:latin typeface="Consolas"/>
                <a:ea typeface="Osaka"/>
                <a:cs typeface="Consolas"/>
              </a:rPr>
              <a:t>SingI</a:t>
            </a:r>
            <a:r>
              <a:rPr lang="en-US" sz="2000" dirty="0" smtClean="0">
                <a:latin typeface="Consolas"/>
                <a:ea typeface="Osaka"/>
                <a:cs typeface="Consolas"/>
              </a:rPr>
              <a:t> s =&gt; </a:t>
            </a:r>
            <a:r>
              <a:rPr lang="en-US" sz="2000" dirty="0" err="1" smtClean="0">
                <a:latin typeface="Consolas"/>
                <a:ea typeface="Osaka"/>
                <a:cs typeface="Consolas"/>
              </a:rPr>
              <a:t>Dict</a:t>
            </a:r>
            <a:r>
              <a:rPr lang="en-US" sz="2000" dirty="0" smtClean="0">
                <a:latin typeface="Consolas"/>
                <a:ea typeface="Osaka"/>
                <a:cs typeface="Consolas"/>
              </a:rPr>
              <a:t> s</a:t>
            </a:r>
          </a:p>
          <a:p>
            <a:pPr>
              <a:buNone/>
            </a:pPr>
            <a:r>
              <a:rPr lang="en-US" sz="2000" dirty="0" err="1" smtClean="0">
                <a:latin typeface="Consolas"/>
                <a:ea typeface="Osaka"/>
                <a:cs typeface="Consolas"/>
              </a:rPr>
              <a:t>nils</a:t>
            </a:r>
            <a:r>
              <a:rPr lang="en-US" sz="2000" dirty="0" smtClean="0">
                <a:latin typeface="Consolas"/>
                <a:ea typeface="Osaka"/>
                <a:cs typeface="Consolas"/>
              </a:rPr>
              <a:t> = </a:t>
            </a:r>
            <a:r>
              <a:rPr lang="en-US" sz="2000" dirty="0" err="1" smtClean="0">
                <a:latin typeface="Consolas"/>
                <a:ea typeface="Osaka"/>
                <a:cs typeface="Consolas"/>
              </a:rPr>
              <a:t>nils</a:t>
            </a:r>
            <a:r>
              <a:rPr lang="en-US" sz="2000" dirty="0" smtClean="0">
                <a:latin typeface="Consolas"/>
                <a:ea typeface="Osaka"/>
                <a:cs typeface="Consolas"/>
              </a:rPr>
              <a:t>' sing where</a:t>
            </a: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err="1" smtClean="0">
                <a:latin typeface="Consolas"/>
                <a:ea typeface="Osaka"/>
                <a:cs typeface="Consolas"/>
              </a:rPr>
              <a:t>nils</a:t>
            </a:r>
            <a:r>
              <a:rPr lang="en-US" sz="2000" dirty="0" smtClean="0">
                <a:latin typeface="Consolas"/>
                <a:ea typeface="Osaka"/>
                <a:cs typeface="Consolas"/>
              </a:rPr>
              <a:t>' :: Sing t -&gt; </a:t>
            </a:r>
            <a:r>
              <a:rPr lang="en-US" sz="2000" dirty="0" err="1" smtClean="0">
                <a:latin typeface="Consolas"/>
                <a:ea typeface="Osaka"/>
                <a:cs typeface="Consolas"/>
              </a:rPr>
              <a:t>Dict</a:t>
            </a:r>
            <a:r>
              <a:rPr lang="en-US" sz="2000" dirty="0" smtClean="0">
                <a:latin typeface="Consolas"/>
                <a:ea typeface="Osaka"/>
                <a:cs typeface="Consolas"/>
              </a:rPr>
              <a:t> t</a:t>
            </a:r>
          </a:p>
          <a:p>
            <a:pPr>
              <a:buNone/>
            </a:pPr>
            <a:r>
              <a:rPr lang="en-US" sz="2000" dirty="0" smtClean="0">
                <a:latin typeface="Consolas"/>
                <a:ea typeface="Osaka"/>
                <a:cs typeface="Consolas"/>
              </a:rPr>
              <a:t>  </a:t>
            </a:r>
            <a:r>
              <a:rPr lang="en-US" sz="2000" dirty="0" err="1" smtClean="0">
                <a:latin typeface="Consolas"/>
                <a:ea typeface="Osaka"/>
                <a:cs typeface="Consolas"/>
              </a:rPr>
              <a:t>nils</a:t>
            </a:r>
            <a:r>
              <a:rPr lang="en-US" sz="2000" dirty="0" smtClean="0">
                <a:latin typeface="Consolas"/>
                <a:ea typeface="Osaka"/>
                <a:cs typeface="Consolas"/>
              </a:rPr>
              <a:t>' </a:t>
            </a:r>
            <a:r>
              <a:rPr lang="en-US" sz="2000" dirty="0" err="1" smtClean="0">
                <a:latin typeface="Consolas"/>
                <a:ea typeface="Osaka"/>
                <a:cs typeface="Consolas"/>
              </a:rPr>
              <a:t>SNil</a:t>
            </a:r>
            <a:r>
              <a:rPr lang="en-US" sz="2000" dirty="0" smtClean="0">
                <a:latin typeface="Consolas"/>
                <a:ea typeface="Osaka"/>
                <a:cs typeface="Consolas"/>
              </a:rPr>
              <a:t> = Nil</a:t>
            </a:r>
          </a:p>
          <a:p>
            <a:pPr>
              <a:buNone/>
            </a:pPr>
            <a:r>
              <a:rPr lang="en-US" sz="2000" dirty="0" smtClean="0">
                <a:latin typeface="Consolas"/>
                <a:ea typeface="Osaka"/>
                <a:cs typeface="Consolas"/>
              </a:rPr>
              <a:t>  </a:t>
            </a:r>
            <a:r>
              <a:rPr lang="en-US" sz="2000" dirty="0" err="1" smtClean="0">
                <a:latin typeface="Consolas"/>
                <a:ea typeface="Osaka"/>
                <a:cs typeface="Consolas"/>
              </a:rPr>
              <a:t>nils</a:t>
            </a:r>
            <a:r>
              <a:rPr lang="en-US" sz="2000" dirty="0" smtClean="0">
                <a:latin typeface="Consolas"/>
                <a:ea typeface="Osaka"/>
                <a:cs typeface="Consolas"/>
              </a:rPr>
              <a:t>' (</a:t>
            </a:r>
            <a:r>
              <a:rPr lang="en-US" sz="2000" dirty="0" err="1" smtClean="0">
                <a:latin typeface="Consolas"/>
                <a:ea typeface="Osaka"/>
                <a:cs typeface="Consolas"/>
              </a:rPr>
              <a:t>SCons</a:t>
            </a:r>
            <a:r>
              <a:rPr lang="en-US" sz="2000" dirty="0" smtClean="0">
                <a:latin typeface="Consolas"/>
                <a:ea typeface="Osaka"/>
                <a:cs typeface="Consolas"/>
              </a:rPr>
              <a:t> n ns) = Entry n [] :&gt; </a:t>
            </a:r>
            <a:r>
              <a:rPr lang="en-US" sz="2000" dirty="0" err="1" smtClean="0">
                <a:latin typeface="Consolas"/>
                <a:ea typeface="Osaka"/>
                <a:cs typeface="Consolas"/>
              </a:rPr>
              <a:t>nils</a:t>
            </a:r>
            <a:r>
              <a:rPr lang="en-US" sz="2000" dirty="0" smtClean="0">
                <a:latin typeface="Consolas"/>
                <a:ea typeface="Osaka"/>
                <a:cs typeface="Consolas"/>
              </a:rPr>
              <a:t>' ns </a:t>
            </a:r>
          </a:p>
          <a:p>
            <a:pPr>
              <a:buNone/>
            </a:pPr>
            <a:endParaRPr lang="en-US" sz="2000" dirty="0">
              <a:latin typeface="Consolas"/>
              <a:ea typeface="Osaka"/>
              <a:cs typeface="Consolas"/>
            </a:endParaRPr>
          </a:p>
          <a:p>
            <a:pPr>
              <a:buNone/>
            </a:pPr>
            <a:r>
              <a:rPr lang="en-US" sz="2000" dirty="0">
                <a:latin typeface="Consolas"/>
                <a:ea typeface="Osaka"/>
                <a:cs typeface="Consolas"/>
              </a:rPr>
              <a:t>class (s ~ Union s s, </a:t>
            </a:r>
            <a:r>
              <a:rPr lang="en-US" sz="2000" dirty="0" err="1">
                <a:solidFill>
                  <a:srgbClr val="FF0000"/>
                </a:solidFill>
                <a:latin typeface="Consolas"/>
                <a:ea typeface="Osaka"/>
                <a:cs typeface="Consolas"/>
              </a:rPr>
              <a:t>SingI</a:t>
            </a:r>
            <a:r>
              <a:rPr lang="en-US" sz="2000" dirty="0">
                <a:solidFill>
                  <a:srgbClr val="FF0000"/>
                </a:solidFill>
                <a:latin typeface="Consolas"/>
                <a:ea typeface="Osaka"/>
                <a:cs typeface="Consolas"/>
              </a:rPr>
              <a:t> s</a:t>
            </a:r>
            <a:r>
              <a:rPr lang="en-US" sz="2000" dirty="0">
                <a:latin typeface="Consolas"/>
                <a:ea typeface="Osaka"/>
                <a:cs typeface="Consolas"/>
              </a:rPr>
              <a:t>) =&gt; </a:t>
            </a:r>
            <a:r>
              <a:rPr lang="en-US" sz="2000" dirty="0" err="1">
                <a:latin typeface="Consolas"/>
                <a:ea typeface="Osaka"/>
                <a:cs typeface="Consolas"/>
              </a:rPr>
              <a:t>Wf</a:t>
            </a:r>
            <a:r>
              <a:rPr lang="en-US" sz="2000" dirty="0">
                <a:latin typeface="Consolas"/>
                <a:ea typeface="Osaka"/>
                <a:cs typeface="Consolas"/>
              </a:rPr>
              <a:t> (s :: U)</a:t>
            </a:r>
          </a:p>
          <a:p>
            <a:pPr>
              <a:buNone/>
            </a:pPr>
            <a:endParaRPr lang="en-US" sz="2000" dirty="0" smtClean="0">
              <a:latin typeface="Consolas"/>
              <a:ea typeface="Osaka"/>
              <a:cs typeface="Consolas"/>
            </a:endParaRPr>
          </a:p>
        </p:txBody>
      </p:sp>
    </p:spTree>
    <p:extLst>
      <p:ext uri="{BB962C8B-B14F-4D97-AF65-F5344CB8AC3E}">
        <p14:creationId xmlns:p14="http://schemas.microsoft.com/office/powerpoint/2010/main" val="20405911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lstStyle/>
          <a:p>
            <a:pPr marL="0" indent="0">
              <a:buNone/>
            </a:pPr>
            <a:r>
              <a:rPr lang="en-US" dirty="0">
                <a:latin typeface="Consolas" charset="0"/>
                <a:ea typeface="Consolas" charset="0"/>
                <a:cs typeface="Consolas" charset="0"/>
              </a:rPr>
              <a:t>let r = [re|((?P&lt;a&gt;.)(?P&lt;b</a:t>
            </a:r>
            <a:r>
              <a:rPr lang="en-US" dirty="0" smtClean="0">
                <a:latin typeface="Consolas" charset="0"/>
                <a:ea typeface="Consolas" charset="0"/>
                <a:cs typeface="Consolas" charset="0"/>
              </a:rPr>
              <a:t>&gt;.))*|]</a:t>
            </a:r>
          </a:p>
          <a:p>
            <a:pPr marL="0" indent="0">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a:latin typeface="Consolas" charset="0"/>
                <a:ea typeface="Consolas" charset="0"/>
                <a:cs typeface="Consolas" charset="0"/>
              </a:rPr>
              <a:t>:t </a:t>
            </a:r>
            <a:r>
              <a:rPr lang="en-US" dirty="0" smtClean="0">
                <a:latin typeface="Consolas" charset="0"/>
                <a:ea typeface="Consolas" charset="0"/>
                <a:cs typeface="Consolas" charset="0"/>
              </a:rPr>
              <a:t>r</a:t>
            </a:r>
          </a:p>
          <a:p>
            <a:pPr marL="0" indent="0">
              <a:buNone/>
            </a:pPr>
            <a:r>
              <a:rPr lang="en-US" dirty="0" smtClean="0">
                <a:latin typeface="Consolas" charset="0"/>
                <a:ea typeface="Consolas" charset="0"/>
                <a:cs typeface="Consolas" charset="0"/>
              </a:rPr>
              <a:t>r </a:t>
            </a:r>
            <a:r>
              <a:rPr lang="en-US" dirty="0">
                <a:latin typeface="Consolas" charset="0"/>
                <a:ea typeface="Consolas" charset="0"/>
                <a:cs typeface="Consolas" charset="0"/>
              </a:rPr>
              <a:t>:: R '['("a", 'Many), '("b", 'Many</a:t>
            </a:r>
            <a:r>
              <a:rPr lang="en-US" dirty="0" smtClean="0">
                <a:latin typeface="Consolas" charset="0"/>
                <a:ea typeface="Consolas" charset="0"/>
                <a:cs typeface="Consolas" charset="0"/>
              </a:rPr>
              <a:t>)]</a:t>
            </a:r>
          </a:p>
          <a:p>
            <a:pPr marL="0" indent="0">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a:latin typeface="Consolas" charset="0"/>
                <a:ea typeface="Consolas" charset="0"/>
                <a:cs typeface="Consolas" charset="0"/>
              </a:rPr>
              <a:t>match r </a:t>
            </a:r>
            <a:r>
              <a:rPr lang="en-US" dirty="0" smtClean="0">
                <a:latin typeface="Consolas" charset="0"/>
                <a:ea typeface="Consolas" charset="0"/>
                <a:cs typeface="Consolas" charset="0"/>
              </a:rPr>
              <a:t>""</a:t>
            </a:r>
          </a:p>
          <a:p>
            <a:pPr marL="0" indent="0">
              <a:buNone/>
            </a:pPr>
            <a:r>
              <a:rPr lang="en-US" dirty="0" smtClean="0">
                <a:latin typeface="Consolas" charset="0"/>
                <a:ea typeface="Consolas" charset="0"/>
                <a:cs typeface="Consolas" charset="0"/>
              </a:rPr>
              <a:t>Just </a:t>
            </a:r>
            <a:r>
              <a:rPr lang="en-US" dirty="0">
                <a:latin typeface="Consolas" charset="0"/>
                <a:ea typeface="Consolas" charset="0"/>
                <a:cs typeface="Consolas" charset="0"/>
              </a:rPr>
              <a:t>{a=[],b</a:t>
            </a:r>
            <a:r>
              <a:rPr lang="en-US" dirty="0" smtClean="0">
                <a:latin typeface="Consolas" charset="0"/>
                <a:ea typeface="Consolas" charset="0"/>
                <a:cs typeface="Consolas" charset="0"/>
              </a:rPr>
              <a:t>=[]}</a:t>
            </a:r>
          </a:p>
          <a:p>
            <a:pPr marL="0" indent="0">
              <a:buNone/>
            </a:pPr>
            <a:endParaRPr lang="en-US" dirty="0">
              <a:latin typeface="Consolas" charset="0"/>
              <a:ea typeface="Consolas" charset="0"/>
              <a:cs typeface="Consolas" charset="0"/>
            </a:endParaRPr>
          </a:p>
          <a:p>
            <a:pPr marL="0" indent="0">
              <a:buNone/>
            </a:pPr>
            <a:r>
              <a:rPr lang="en-US" dirty="0" err="1" smtClean="0">
                <a:latin typeface="Consolas" charset="0"/>
                <a:ea typeface="Consolas" charset="0"/>
                <a:cs typeface="Consolas" charset="0"/>
              </a:rPr>
              <a:t>nils</a:t>
            </a:r>
            <a:r>
              <a:rPr lang="en-US" dirty="0" smtClean="0">
                <a:latin typeface="Consolas" charset="0"/>
                <a:ea typeface="Consolas" charset="0"/>
                <a:cs typeface="Consolas" charset="0"/>
              </a:rPr>
              <a:t> :: </a:t>
            </a:r>
            <a:r>
              <a:rPr lang="en-US" dirty="0" err="1" smtClean="0">
                <a:latin typeface="Consolas" charset="0"/>
                <a:ea typeface="Consolas" charset="0"/>
                <a:cs typeface="Consolas" charset="0"/>
              </a:rPr>
              <a:t>Π</a:t>
            </a:r>
            <a:r>
              <a:rPr lang="en-US" dirty="0" smtClean="0">
                <a:latin typeface="Consolas" charset="0"/>
                <a:ea typeface="Consolas" charset="0"/>
                <a:cs typeface="Consolas" charset="0"/>
              </a:rPr>
              <a:t> s -&gt; </a:t>
            </a:r>
            <a:r>
              <a:rPr lang="en-US" dirty="0" err="1" smtClean="0">
                <a:latin typeface="Consolas" charset="0"/>
                <a:ea typeface="Consolas" charset="0"/>
                <a:cs typeface="Consolas" charset="0"/>
              </a:rPr>
              <a:t>Dict</a:t>
            </a:r>
            <a:r>
              <a:rPr lang="en-US" dirty="0" smtClean="0">
                <a:latin typeface="Consolas" charset="0"/>
                <a:ea typeface="Consolas" charset="0"/>
                <a:cs typeface="Consolas" charset="0"/>
              </a:rPr>
              <a:t> (Repeat s)</a:t>
            </a:r>
          </a:p>
          <a:p>
            <a:pPr marL="0" indent="0">
              <a:buNone/>
            </a:pPr>
            <a:r>
              <a:rPr lang="en-US" dirty="0" err="1" smtClean="0">
                <a:latin typeface="Consolas" charset="0"/>
                <a:ea typeface="Consolas" charset="0"/>
                <a:cs typeface="Consolas" charset="0"/>
              </a:rPr>
              <a:t>nils</a:t>
            </a:r>
            <a:r>
              <a:rPr lang="en-US" dirty="0" smtClean="0">
                <a:latin typeface="Consolas" charset="0"/>
                <a:ea typeface="Consolas" charset="0"/>
                <a:cs typeface="Consolas" charset="0"/>
              </a:rPr>
              <a:t> []        = Nil</a:t>
            </a:r>
          </a:p>
          <a:p>
            <a:pPr marL="0" indent="0">
              <a:buNone/>
            </a:pPr>
            <a:r>
              <a:rPr lang="en-US" dirty="0" err="1" smtClean="0">
                <a:latin typeface="Consolas" charset="0"/>
                <a:ea typeface="Consolas" charset="0"/>
                <a:cs typeface="Consolas" charset="0"/>
              </a:rPr>
              <a:t>nils</a:t>
            </a:r>
            <a:r>
              <a:rPr lang="en-US" dirty="0" smtClean="0">
                <a:latin typeface="Consolas" charset="0"/>
                <a:ea typeface="Consolas" charset="0"/>
                <a:cs typeface="Consolas" charset="0"/>
              </a:rPr>
              <a:t> ((_,</a:t>
            </a:r>
            <a:r>
              <a:rPr lang="en-US" dirty="0">
                <a:latin typeface="Consolas" charset="0"/>
                <a:ea typeface="Consolas" charset="0"/>
                <a:cs typeface="Consolas" charset="0"/>
              </a:rPr>
              <a:t>_</a:t>
            </a:r>
            <a:r>
              <a:rPr lang="en-US" dirty="0" smtClean="0">
                <a:latin typeface="Consolas" charset="0"/>
                <a:ea typeface="Consolas" charset="0"/>
                <a:cs typeface="Consolas" charset="0"/>
              </a:rPr>
              <a:t>):s) = Entry [] :&gt; </a:t>
            </a:r>
            <a:r>
              <a:rPr lang="en-US" dirty="0" err="1" smtClean="0">
                <a:latin typeface="Consolas" charset="0"/>
                <a:ea typeface="Consolas" charset="0"/>
                <a:cs typeface="Consolas" charset="0"/>
              </a:rPr>
              <a:t>nils</a:t>
            </a:r>
            <a:r>
              <a:rPr lang="en-US" dirty="0" smtClean="0">
                <a:latin typeface="Consolas" charset="0"/>
                <a:ea typeface="Consolas" charset="0"/>
                <a:cs typeface="Consolas" charset="0"/>
              </a:rPr>
              <a:t> s</a:t>
            </a:r>
            <a:endParaRPr lang="en-US" dirty="0">
              <a:latin typeface="Consolas" charset="0"/>
              <a:ea typeface="Consolas" charset="0"/>
              <a:cs typeface="Consolas" charset="0"/>
            </a:endParaRPr>
          </a:p>
        </p:txBody>
      </p:sp>
      <p:sp>
        <p:nvSpPr>
          <p:cNvPr id="4" name="TextBox 3"/>
          <p:cNvSpPr txBox="1"/>
          <p:nvPr/>
        </p:nvSpPr>
        <p:spPr>
          <a:xfrm>
            <a:off x="628650" y="4715007"/>
            <a:ext cx="7729538" cy="1908215"/>
          </a:xfrm>
          <a:prstGeom prst="rect">
            <a:avLst/>
          </a:prstGeom>
        </p:spPr>
        <p:style>
          <a:lnRef idx="2">
            <a:schemeClr val="accent1"/>
          </a:lnRef>
          <a:fillRef idx="1">
            <a:schemeClr val="lt1"/>
          </a:fillRef>
          <a:effectRef idx="0">
            <a:schemeClr val="accent1"/>
          </a:effectRef>
          <a:fontRef idx="minor">
            <a:schemeClr val="dk1"/>
          </a:fontRef>
        </p:style>
        <p:txBody>
          <a:bodyPr wrap="square" tIns="91440" bIns="91440" rtlCol="0">
            <a:spAutoFit/>
          </a:bodyPr>
          <a:lstStyle/>
          <a:p>
            <a:r>
              <a:rPr lang="en-US" sz="2800" dirty="0" err="1">
                <a:latin typeface="Consolas" charset="0"/>
                <a:ea typeface="Consolas" charset="0"/>
                <a:cs typeface="Consolas" charset="0"/>
              </a:rPr>
              <a:t>nils</a:t>
            </a:r>
            <a:r>
              <a:rPr lang="en-US" sz="2800" dirty="0">
                <a:latin typeface="Consolas" charset="0"/>
                <a:ea typeface="Consolas" charset="0"/>
                <a:cs typeface="Consolas" charset="0"/>
              </a:rPr>
              <a:t> :: </a:t>
            </a:r>
            <a:r>
              <a:rPr lang="en-US" sz="2800" dirty="0" smtClean="0">
                <a:latin typeface="Consolas" charset="0"/>
                <a:ea typeface="Consolas" charset="0"/>
                <a:cs typeface="Consolas" charset="0"/>
              </a:rPr>
              <a:t>Sing </a:t>
            </a:r>
            <a:r>
              <a:rPr lang="en-US" sz="2800" dirty="0">
                <a:latin typeface="Consolas" charset="0"/>
                <a:ea typeface="Consolas" charset="0"/>
                <a:cs typeface="Consolas" charset="0"/>
              </a:rPr>
              <a:t>s -&gt; </a:t>
            </a:r>
            <a:r>
              <a:rPr lang="en-US" sz="2800" dirty="0" err="1">
                <a:latin typeface="Consolas" charset="0"/>
                <a:ea typeface="Consolas" charset="0"/>
                <a:cs typeface="Consolas" charset="0"/>
              </a:rPr>
              <a:t>Dict</a:t>
            </a:r>
            <a:r>
              <a:rPr lang="en-US" sz="2800" dirty="0">
                <a:latin typeface="Consolas" charset="0"/>
                <a:ea typeface="Consolas" charset="0"/>
                <a:cs typeface="Consolas" charset="0"/>
              </a:rPr>
              <a:t> (Repeat s)</a:t>
            </a:r>
          </a:p>
          <a:p>
            <a:r>
              <a:rPr lang="en-US" sz="2800" dirty="0" err="1">
                <a:latin typeface="Consolas" charset="0"/>
                <a:ea typeface="Consolas" charset="0"/>
                <a:cs typeface="Consolas" charset="0"/>
              </a:rPr>
              <a:t>nils</a:t>
            </a:r>
            <a:r>
              <a:rPr lang="en-US" sz="2800" dirty="0">
                <a:latin typeface="Consolas" charset="0"/>
                <a:ea typeface="Consolas" charset="0"/>
                <a:cs typeface="Consolas" charset="0"/>
              </a:rPr>
              <a:t> </a:t>
            </a:r>
            <a:r>
              <a:rPr lang="en-US" sz="2800" dirty="0" err="1" smtClean="0">
                <a:latin typeface="Consolas" charset="0"/>
                <a:ea typeface="Consolas" charset="0"/>
                <a:cs typeface="Consolas" charset="0"/>
              </a:rPr>
              <a:t>SNil</a:t>
            </a:r>
            <a:r>
              <a:rPr lang="en-US" sz="2800" dirty="0" smtClean="0">
                <a:latin typeface="Consolas" charset="0"/>
                <a:ea typeface="Consolas" charset="0"/>
                <a:cs typeface="Consolas" charset="0"/>
              </a:rPr>
              <a:t>                    = </a:t>
            </a:r>
            <a:r>
              <a:rPr lang="en-US" sz="2800" dirty="0">
                <a:latin typeface="Consolas" charset="0"/>
                <a:ea typeface="Consolas" charset="0"/>
                <a:cs typeface="Consolas" charset="0"/>
              </a:rPr>
              <a:t>Nil</a:t>
            </a:r>
          </a:p>
          <a:p>
            <a:r>
              <a:rPr lang="en-US" sz="2800" dirty="0" err="1">
                <a:latin typeface="Consolas" charset="0"/>
                <a:ea typeface="Consolas" charset="0"/>
                <a:cs typeface="Consolas" charset="0"/>
              </a:rPr>
              <a:t>nils</a:t>
            </a:r>
            <a:r>
              <a:rPr lang="en-US" sz="2800" dirty="0">
                <a:latin typeface="Consolas" charset="0"/>
                <a:ea typeface="Consolas" charset="0"/>
                <a:cs typeface="Consolas" charset="0"/>
              </a:rPr>
              <a:t> </a:t>
            </a:r>
            <a:r>
              <a:rPr lang="en-US" sz="2800" dirty="0" smtClean="0">
                <a:latin typeface="Consolas" charset="0"/>
                <a:ea typeface="Consolas" charset="0"/>
                <a:cs typeface="Consolas" charset="0"/>
              </a:rPr>
              <a:t>(</a:t>
            </a:r>
            <a:r>
              <a:rPr lang="en-US" sz="2800" dirty="0" err="1" smtClean="0">
                <a:latin typeface="Consolas" charset="0"/>
                <a:ea typeface="Consolas" charset="0"/>
                <a:cs typeface="Consolas" charset="0"/>
              </a:rPr>
              <a:t>SCons</a:t>
            </a:r>
            <a:r>
              <a:rPr lang="en-US" sz="2800" dirty="0" smtClean="0">
                <a:latin typeface="Consolas" charset="0"/>
                <a:ea typeface="Consolas" charset="0"/>
                <a:cs typeface="Consolas" charset="0"/>
              </a:rPr>
              <a:t> (STuple2 _ _) s</a:t>
            </a:r>
            <a:r>
              <a:rPr lang="en-US" sz="2800" dirty="0">
                <a:latin typeface="Consolas" charset="0"/>
                <a:ea typeface="Consolas" charset="0"/>
                <a:cs typeface="Consolas" charset="0"/>
              </a:rPr>
              <a:t>) = </a:t>
            </a:r>
            <a:endParaRPr lang="en-US" sz="2800" dirty="0" smtClean="0">
              <a:latin typeface="Consolas" charset="0"/>
              <a:ea typeface="Consolas" charset="0"/>
              <a:cs typeface="Consolas" charset="0"/>
            </a:endParaRPr>
          </a:p>
          <a:p>
            <a:r>
              <a:rPr lang="en-US" sz="2800" dirty="0">
                <a:latin typeface="Consolas" charset="0"/>
                <a:ea typeface="Consolas" charset="0"/>
                <a:cs typeface="Consolas" charset="0"/>
              </a:rPr>
              <a:t> </a:t>
            </a:r>
            <a:r>
              <a:rPr lang="en-US" sz="2800" dirty="0" smtClean="0">
                <a:latin typeface="Consolas" charset="0"/>
                <a:ea typeface="Consolas" charset="0"/>
                <a:cs typeface="Consolas" charset="0"/>
              </a:rPr>
              <a:t>                  Entry </a:t>
            </a:r>
            <a:r>
              <a:rPr lang="en-US" sz="2800" dirty="0">
                <a:latin typeface="Consolas" charset="0"/>
                <a:ea typeface="Consolas" charset="0"/>
                <a:cs typeface="Consolas" charset="0"/>
              </a:rPr>
              <a:t>[] :&gt; </a:t>
            </a:r>
            <a:r>
              <a:rPr lang="en-US" sz="2800" dirty="0" err="1">
                <a:latin typeface="Consolas" charset="0"/>
                <a:ea typeface="Consolas" charset="0"/>
                <a:cs typeface="Consolas" charset="0"/>
              </a:rPr>
              <a:t>nils</a:t>
            </a:r>
            <a:r>
              <a:rPr lang="en-US" sz="2800" dirty="0">
                <a:latin typeface="Consolas" charset="0"/>
                <a:ea typeface="Consolas" charset="0"/>
                <a:cs typeface="Consolas" charset="0"/>
              </a:rPr>
              <a:t> </a:t>
            </a:r>
            <a:r>
              <a:rPr lang="en-US" sz="2800" dirty="0" smtClean="0">
                <a:latin typeface="Consolas" charset="0"/>
                <a:ea typeface="Consolas" charset="0"/>
                <a:cs typeface="Consolas" charset="0"/>
              </a:rPr>
              <a:t>s</a:t>
            </a:r>
            <a:endParaRPr lang="en-US" sz="2800" dirty="0">
              <a:latin typeface="Consolas" charset="0"/>
              <a:ea typeface="Consolas" charset="0"/>
              <a:cs typeface="Consolas" charset="0"/>
            </a:endParaRPr>
          </a:p>
        </p:txBody>
      </p:sp>
    </p:spTree>
    <p:extLst>
      <p:ext uri="{BB962C8B-B14F-4D97-AF65-F5344CB8AC3E}">
        <p14:creationId xmlns:p14="http://schemas.microsoft.com/office/powerpoint/2010/main" val="4607395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lstStyle/>
          <a:p>
            <a:pPr marL="0" indent="0">
              <a:buNone/>
            </a:pPr>
            <a:r>
              <a:rPr lang="en-US" dirty="0">
                <a:latin typeface="Consolas" charset="0"/>
                <a:ea typeface="Consolas" charset="0"/>
                <a:cs typeface="Consolas" charset="0"/>
              </a:rPr>
              <a:t>let r = [re|((?P&lt;a&gt;.)(?P&lt;b</a:t>
            </a:r>
            <a:r>
              <a:rPr lang="en-US" dirty="0" smtClean="0">
                <a:latin typeface="Consolas" charset="0"/>
                <a:ea typeface="Consolas" charset="0"/>
                <a:cs typeface="Consolas" charset="0"/>
              </a:rPr>
              <a:t>&gt;.))*|]</a:t>
            </a:r>
          </a:p>
          <a:p>
            <a:pPr marL="0" indent="0">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a:latin typeface="Consolas" charset="0"/>
                <a:ea typeface="Consolas" charset="0"/>
                <a:cs typeface="Consolas" charset="0"/>
              </a:rPr>
              <a:t>:t </a:t>
            </a:r>
            <a:r>
              <a:rPr lang="en-US" dirty="0" smtClean="0">
                <a:latin typeface="Consolas" charset="0"/>
                <a:ea typeface="Consolas" charset="0"/>
                <a:cs typeface="Consolas" charset="0"/>
              </a:rPr>
              <a:t>r</a:t>
            </a:r>
          </a:p>
          <a:p>
            <a:pPr marL="0" indent="0">
              <a:buNone/>
            </a:pPr>
            <a:r>
              <a:rPr lang="en-US" dirty="0" smtClean="0">
                <a:latin typeface="Consolas" charset="0"/>
                <a:ea typeface="Consolas" charset="0"/>
                <a:cs typeface="Consolas" charset="0"/>
              </a:rPr>
              <a:t>r </a:t>
            </a:r>
            <a:r>
              <a:rPr lang="en-US" dirty="0">
                <a:latin typeface="Consolas" charset="0"/>
                <a:ea typeface="Consolas" charset="0"/>
                <a:cs typeface="Consolas" charset="0"/>
              </a:rPr>
              <a:t>:: R '['("a", 'Many), '("b", 'Many</a:t>
            </a:r>
            <a:r>
              <a:rPr lang="en-US" dirty="0" smtClean="0">
                <a:latin typeface="Consolas" charset="0"/>
                <a:ea typeface="Consolas" charset="0"/>
                <a:cs typeface="Consolas" charset="0"/>
              </a:rPr>
              <a:t>)]</a:t>
            </a:r>
          </a:p>
          <a:p>
            <a:pPr marL="0" indent="0">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a:latin typeface="Consolas" charset="0"/>
                <a:ea typeface="Consolas" charset="0"/>
                <a:cs typeface="Consolas" charset="0"/>
              </a:rPr>
              <a:t>match r </a:t>
            </a:r>
            <a:r>
              <a:rPr lang="en-US" dirty="0" smtClean="0">
                <a:latin typeface="Consolas" charset="0"/>
                <a:ea typeface="Consolas" charset="0"/>
                <a:cs typeface="Consolas" charset="0"/>
              </a:rPr>
              <a:t>""</a:t>
            </a:r>
          </a:p>
          <a:p>
            <a:pPr marL="0" indent="0">
              <a:buNone/>
            </a:pPr>
            <a:r>
              <a:rPr lang="en-US" dirty="0" smtClean="0">
                <a:latin typeface="Consolas" charset="0"/>
                <a:ea typeface="Consolas" charset="0"/>
                <a:cs typeface="Consolas" charset="0"/>
              </a:rPr>
              <a:t>Just </a:t>
            </a:r>
            <a:r>
              <a:rPr lang="en-US" dirty="0">
                <a:latin typeface="Consolas" charset="0"/>
                <a:ea typeface="Consolas" charset="0"/>
                <a:cs typeface="Consolas" charset="0"/>
              </a:rPr>
              <a:t>{a=[],b</a:t>
            </a:r>
            <a:r>
              <a:rPr lang="en-US" dirty="0" smtClean="0">
                <a:latin typeface="Consolas" charset="0"/>
                <a:ea typeface="Consolas" charset="0"/>
                <a:cs typeface="Consolas" charset="0"/>
              </a:rPr>
              <a:t>=[]}</a:t>
            </a:r>
          </a:p>
          <a:p>
            <a:pPr marL="0" indent="0">
              <a:buNone/>
            </a:pPr>
            <a:endParaRPr lang="en-US" dirty="0">
              <a:latin typeface="Consolas" charset="0"/>
              <a:ea typeface="Consolas" charset="0"/>
              <a:cs typeface="Consolas" charset="0"/>
            </a:endParaRPr>
          </a:p>
          <a:p>
            <a:pPr marL="0" indent="0">
              <a:buNone/>
            </a:pPr>
            <a:r>
              <a:rPr lang="en-US" dirty="0" err="1" smtClean="0">
                <a:latin typeface="Consolas" charset="0"/>
                <a:ea typeface="Consolas" charset="0"/>
                <a:cs typeface="Consolas" charset="0"/>
              </a:rPr>
              <a:t>nils</a:t>
            </a:r>
            <a:r>
              <a:rPr lang="en-US" dirty="0" smtClean="0">
                <a:latin typeface="Consolas" charset="0"/>
                <a:ea typeface="Consolas" charset="0"/>
                <a:cs typeface="Consolas" charset="0"/>
              </a:rPr>
              <a:t> :: </a:t>
            </a:r>
            <a:r>
              <a:rPr lang="en-US" dirty="0" err="1" smtClean="0">
                <a:latin typeface="Consolas" charset="0"/>
                <a:ea typeface="Consolas" charset="0"/>
                <a:cs typeface="Consolas" charset="0"/>
              </a:rPr>
              <a:t>Π</a:t>
            </a:r>
            <a:r>
              <a:rPr lang="en-US" dirty="0" smtClean="0">
                <a:latin typeface="Consolas" charset="0"/>
                <a:ea typeface="Consolas" charset="0"/>
                <a:cs typeface="Consolas" charset="0"/>
              </a:rPr>
              <a:t> s -&gt; </a:t>
            </a:r>
            <a:r>
              <a:rPr lang="en-US" dirty="0" err="1" smtClean="0">
                <a:latin typeface="Consolas" charset="0"/>
                <a:ea typeface="Consolas" charset="0"/>
                <a:cs typeface="Consolas" charset="0"/>
              </a:rPr>
              <a:t>Dict</a:t>
            </a:r>
            <a:r>
              <a:rPr lang="en-US" dirty="0" smtClean="0">
                <a:latin typeface="Consolas" charset="0"/>
                <a:ea typeface="Consolas" charset="0"/>
                <a:cs typeface="Consolas" charset="0"/>
              </a:rPr>
              <a:t> (Repeat s)</a:t>
            </a:r>
          </a:p>
          <a:p>
            <a:pPr marL="0" indent="0">
              <a:buNone/>
            </a:pPr>
            <a:r>
              <a:rPr lang="en-US" dirty="0" err="1" smtClean="0">
                <a:latin typeface="Consolas" charset="0"/>
                <a:ea typeface="Consolas" charset="0"/>
                <a:cs typeface="Consolas" charset="0"/>
              </a:rPr>
              <a:t>nils</a:t>
            </a:r>
            <a:r>
              <a:rPr lang="en-US" dirty="0" smtClean="0">
                <a:latin typeface="Consolas" charset="0"/>
                <a:ea typeface="Consolas" charset="0"/>
                <a:cs typeface="Consolas" charset="0"/>
              </a:rPr>
              <a:t> []        = Nil</a:t>
            </a:r>
          </a:p>
          <a:p>
            <a:pPr marL="0" indent="0">
              <a:buNone/>
            </a:pPr>
            <a:r>
              <a:rPr lang="en-US" dirty="0" err="1" smtClean="0">
                <a:latin typeface="Consolas" charset="0"/>
                <a:ea typeface="Consolas" charset="0"/>
                <a:cs typeface="Consolas" charset="0"/>
              </a:rPr>
              <a:t>nils</a:t>
            </a:r>
            <a:r>
              <a:rPr lang="en-US" dirty="0" smtClean="0">
                <a:latin typeface="Consolas" charset="0"/>
                <a:ea typeface="Consolas" charset="0"/>
                <a:cs typeface="Consolas" charset="0"/>
              </a:rPr>
              <a:t> ((_,</a:t>
            </a:r>
            <a:r>
              <a:rPr lang="en-US" dirty="0">
                <a:latin typeface="Consolas" charset="0"/>
                <a:ea typeface="Consolas" charset="0"/>
                <a:cs typeface="Consolas" charset="0"/>
              </a:rPr>
              <a:t>_</a:t>
            </a:r>
            <a:r>
              <a:rPr lang="en-US" dirty="0" smtClean="0">
                <a:latin typeface="Consolas" charset="0"/>
                <a:ea typeface="Consolas" charset="0"/>
                <a:cs typeface="Consolas" charset="0"/>
              </a:rPr>
              <a:t>):s) = Entry [] :&gt; </a:t>
            </a:r>
            <a:r>
              <a:rPr lang="en-US" dirty="0" err="1" smtClean="0">
                <a:latin typeface="Consolas" charset="0"/>
                <a:ea typeface="Consolas" charset="0"/>
                <a:cs typeface="Consolas" charset="0"/>
              </a:rPr>
              <a:t>nils</a:t>
            </a:r>
            <a:r>
              <a:rPr lang="en-US" dirty="0" smtClean="0">
                <a:latin typeface="Consolas" charset="0"/>
                <a:ea typeface="Consolas" charset="0"/>
                <a:cs typeface="Consolas" charset="0"/>
              </a:rPr>
              <a:t> s</a:t>
            </a:r>
            <a:endParaRPr lang="en-US" dirty="0">
              <a:latin typeface="Consolas" charset="0"/>
              <a:ea typeface="Consolas" charset="0"/>
              <a:cs typeface="Consolas" charset="0"/>
            </a:endParaRPr>
          </a:p>
        </p:txBody>
      </p:sp>
      <p:sp>
        <p:nvSpPr>
          <p:cNvPr id="4" name="TextBox 3"/>
          <p:cNvSpPr txBox="1"/>
          <p:nvPr/>
        </p:nvSpPr>
        <p:spPr>
          <a:xfrm>
            <a:off x="628650" y="4268748"/>
            <a:ext cx="7729538" cy="1908215"/>
          </a:xfrm>
          <a:prstGeom prst="rect">
            <a:avLst/>
          </a:prstGeom>
        </p:spPr>
        <p:style>
          <a:lnRef idx="2">
            <a:schemeClr val="accent1"/>
          </a:lnRef>
          <a:fillRef idx="1">
            <a:schemeClr val="lt1"/>
          </a:fillRef>
          <a:effectRef idx="0">
            <a:schemeClr val="accent1"/>
          </a:effectRef>
          <a:fontRef idx="minor">
            <a:schemeClr val="dk1"/>
          </a:fontRef>
        </p:style>
        <p:txBody>
          <a:bodyPr wrap="square" tIns="91440" bIns="91440" rtlCol="0">
            <a:spAutoFit/>
          </a:bodyPr>
          <a:lstStyle/>
          <a:p>
            <a:r>
              <a:rPr lang="en-US" sz="2800" dirty="0" err="1">
                <a:latin typeface="Consolas" charset="0"/>
                <a:ea typeface="Consolas" charset="0"/>
                <a:cs typeface="Consolas" charset="0"/>
              </a:rPr>
              <a:t>nils</a:t>
            </a:r>
            <a:r>
              <a:rPr lang="en-US" sz="2800" dirty="0">
                <a:latin typeface="Consolas" charset="0"/>
                <a:ea typeface="Consolas" charset="0"/>
                <a:cs typeface="Consolas" charset="0"/>
              </a:rPr>
              <a:t> :: </a:t>
            </a:r>
            <a:r>
              <a:rPr lang="en-US" sz="2800" dirty="0" smtClean="0">
                <a:latin typeface="Consolas" charset="0"/>
                <a:ea typeface="Consolas" charset="0"/>
                <a:cs typeface="Consolas" charset="0"/>
              </a:rPr>
              <a:t>Sing </a:t>
            </a:r>
            <a:r>
              <a:rPr lang="en-US" sz="2800" dirty="0">
                <a:latin typeface="Consolas" charset="0"/>
                <a:ea typeface="Consolas" charset="0"/>
                <a:cs typeface="Consolas" charset="0"/>
              </a:rPr>
              <a:t>s -&gt; </a:t>
            </a:r>
            <a:r>
              <a:rPr lang="en-US" sz="2800" dirty="0" err="1">
                <a:latin typeface="Consolas" charset="0"/>
                <a:ea typeface="Consolas" charset="0"/>
                <a:cs typeface="Consolas" charset="0"/>
              </a:rPr>
              <a:t>Dict</a:t>
            </a:r>
            <a:r>
              <a:rPr lang="en-US" sz="2800" dirty="0">
                <a:latin typeface="Consolas" charset="0"/>
                <a:ea typeface="Consolas" charset="0"/>
                <a:cs typeface="Consolas" charset="0"/>
              </a:rPr>
              <a:t> (Repeat s)</a:t>
            </a:r>
          </a:p>
          <a:p>
            <a:r>
              <a:rPr lang="en-US" sz="2800" dirty="0" err="1">
                <a:latin typeface="Consolas" charset="0"/>
                <a:ea typeface="Consolas" charset="0"/>
                <a:cs typeface="Consolas" charset="0"/>
              </a:rPr>
              <a:t>nils</a:t>
            </a:r>
            <a:r>
              <a:rPr lang="en-US" sz="2800" dirty="0">
                <a:latin typeface="Consolas" charset="0"/>
                <a:ea typeface="Consolas" charset="0"/>
                <a:cs typeface="Consolas" charset="0"/>
              </a:rPr>
              <a:t> </a:t>
            </a:r>
            <a:r>
              <a:rPr lang="en-US" sz="2800" dirty="0" err="1" smtClean="0">
                <a:latin typeface="Consolas" charset="0"/>
                <a:ea typeface="Consolas" charset="0"/>
                <a:cs typeface="Consolas" charset="0"/>
              </a:rPr>
              <a:t>SNil</a:t>
            </a:r>
            <a:r>
              <a:rPr lang="en-US" sz="2800" dirty="0" smtClean="0">
                <a:latin typeface="Consolas" charset="0"/>
                <a:ea typeface="Consolas" charset="0"/>
                <a:cs typeface="Consolas" charset="0"/>
              </a:rPr>
              <a:t>                    = </a:t>
            </a:r>
            <a:r>
              <a:rPr lang="en-US" sz="2800" dirty="0">
                <a:latin typeface="Consolas" charset="0"/>
                <a:ea typeface="Consolas" charset="0"/>
                <a:cs typeface="Consolas" charset="0"/>
              </a:rPr>
              <a:t>Nil</a:t>
            </a:r>
          </a:p>
          <a:p>
            <a:r>
              <a:rPr lang="en-US" sz="2800" dirty="0" err="1">
                <a:latin typeface="Consolas" charset="0"/>
                <a:ea typeface="Consolas" charset="0"/>
                <a:cs typeface="Consolas" charset="0"/>
              </a:rPr>
              <a:t>nils</a:t>
            </a:r>
            <a:r>
              <a:rPr lang="en-US" sz="2800" dirty="0">
                <a:latin typeface="Consolas" charset="0"/>
                <a:ea typeface="Consolas" charset="0"/>
                <a:cs typeface="Consolas" charset="0"/>
              </a:rPr>
              <a:t> </a:t>
            </a:r>
            <a:r>
              <a:rPr lang="en-US" sz="2800" dirty="0" smtClean="0">
                <a:latin typeface="Consolas" charset="0"/>
                <a:ea typeface="Consolas" charset="0"/>
                <a:cs typeface="Consolas" charset="0"/>
              </a:rPr>
              <a:t>(</a:t>
            </a:r>
            <a:r>
              <a:rPr lang="en-US" sz="2800" dirty="0" err="1" smtClean="0">
                <a:latin typeface="Consolas" charset="0"/>
                <a:ea typeface="Consolas" charset="0"/>
                <a:cs typeface="Consolas" charset="0"/>
              </a:rPr>
              <a:t>SCons</a:t>
            </a:r>
            <a:r>
              <a:rPr lang="en-US" sz="2800" dirty="0" smtClean="0">
                <a:latin typeface="Consolas" charset="0"/>
                <a:ea typeface="Consolas" charset="0"/>
                <a:cs typeface="Consolas" charset="0"/>
              </a:rPr>
              <a:t> (STuple2 _ _) s</a:t>
            </a:r>
            <a:r>
              <a:rPr lang="en-US" sz="2800" dirty="0">
                <a:latin typeface="Consolas" charset="0"/>
                <a:ea typeface="Consolas" charset="0"/>
                <a:cs typeface="Consolas" charset="0"/>
              </a:rPr>
              <a:t>) = </a:t>
            </a:r>
            <a:endParaRPr lang="en-US" sz="2800" dirty="0" smtClean="0">
              <a:latin typeface="Consolas" charset="0"/>
              <a:ea typeface="Consolas" charset="0"/>
              <a:cs typeface="Consolas" charset="0"/>
            </a:endParaRPr>
          </a:p>
          <a:p>
            <a:r>
              <a:rPr lang="en-US" sz="2800" dirty="0">
                <a:latin typeface="Consolas" charset="0"/>
                <a:ea typeface="Consolas" charset="0"/>
                <a:cs typeface="Consolas" charset="0"/>
              </a:rPr>
              <a:t> </a:t>
            </a:r>
            <a:r>
              <a:rPr lang="en-US" sz="2800" dirty="0" smtClean="0">
                <a:latin typeface="Consolas" charset="0"/>
                <a:ea typeface="Consolas" charset="0"/>
                <a:cs typeface="Consolas" charset="0"/>
              </a:rPr>
              <a:t>                  Entry </a:t>
            </a:r>
            <a:r>
              <a:rPr lang="en-US" sz="2800" dirty="0">
                <a:latin typeface="Consolas" charset="0"/>
                <a:ea typeface="Consolas" charset="0"/>
                <a:cs typeface="Consolas" charset="0"/>
              </a:rPr>
              <a:t>[] :&gt; </a:t>
            </a:r>
            <a:r>
              <a:rPr lang="en-US" sz="2800" dirty="0" err="1">
                <a:latin typeface="Consolas" charset="0"/>
                <a:ea typeface="Consolas" charset="0"/>
                <a:cs typeface="Consolas" charset="0"/>
              </a:rPr>
              <a:t>nils</a:t>
            </a:r>
            <a:r>
              <a:rPr lang="en-US" sz="2800" dirty="0">
                <a:latin typeface="Consolas" charset="0"/>
                <a:ea typeface="Consolas" charset="0"/>
                <a:cs typeface="Consolas" charset="0"/>
              </a:rPr>
              <a:t> </a:t>
            </a:r>
            <a:r>
              <a:rPr lang="en-US" sz="2800" dirty="0" smtClean="0">
                <a:latin typeface="Consolas" charset="0"/>
                <a:ea typeface="Consolas" charset="0"/>
                <a:cs typeface="Consolas" charset="0"/>
              </a:rPr>
              <a:t>s</a:t>
            </a:r>
            <a:endParaRPr lang="en-US" sz="2800" dirty="0">
              <a:latin typeface="Consolas" charset="0"/>
              <a:ea typeface="Consolas" charset="0"/>
              <a:cs typeface="Consolas" charset="0"/>
            </a:endParaRPr>
          </a:p>
        </p:txBody>
      </p:sp>
    </p:spTree>
    <p:extLst>
      <p:ext uri="{BB962C8B-B14F-4D97-AF65-F5344CB8AC3E}">
        <p14:creationId xmlns:p14="http://schemas.microsoft.com/office/powerpoint/2010/main" val="13846842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to the rescue</a:t>
            </a:r>
            <a:endParaRPr lang="en-US" dirty="0"/>
          </a:p>
        </p:txBody>
      </p:sp>
      <p:sp>
        <p:nvSpPr>
          <p:cNvPr id="3" name="Content Placeholder 2"/>
          <p:cNvSpPr>
            <a:spLocks noGrp="1"/>
          </p:cNvSpPr>
          <p:nvPr>
            <p:ph idx="1"/>
          </p:nvPr>
        </p:nvSpPr>
        <p:spPr>
          <a:xfrm>
            <a:off x="628650" y="1175656"/>
            <a:ext cx="7886700" cy="5348711"/>
          </a:xfrm>
        </p:spPr>
        <p:txBody>
          <a:bodyPr>
            <a:noAutofit/>
          </a:bodyPr>
          <a:lstStyle/>
          <a:p>
            <a:pPr marL="0" indent="0">
              <a:buNone/>
            </a:pPr>
            <a:r>
              <a:rPr lang="en-US" sz="2000" dirty="0">
                <a:solidFill>
                  <a:schemeClr val="accent3"/>
                </a:solidFill>
                <a:latin typeface="Consolas" charset="0"/>
                <a:ea typeface="Consolas" charset="0"/>
                <a:cs typeface="Consolas" charset="0"/>
              </a:rPr>
              <a:t>class</a:t>
            </a: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(Repeat s </a:t>
            </a:r>
            <a:r>
              <a:rPr lang="en-US" sz="2000" dirty="0">
                <a:latin typeface="Consolas" charset="0"/>
                <a:ea typeface="Consolas" charset="0"/>
                <a:cs typeface="Consolas" charset="0"/>
              </a:rPr>
              <a:t>~ Repeat (Repeat </a:t>
            </a:r>
            <a:r>
              <a:rPr lang="en-US" sz="2000" dirty="0" smtClean="0">
                <a:latin typeface="Consolas" charset="0"/>
                <a:ea typeface="Consolas" charset="0"/>
                <a:cs typeface="Consolas" charset="0"/>
              </a:rPr>
              <a:t>s)) =&gt;  </a:t>
            </a:r>
            <a:r>
              <a:rPr lang="en-US" sz="2000" dirty="0" err="1" smtClean="0">
                <a:solidFill>
                  <a:schemeClr val="accent4"/>
                </a:solidFill>
                <a:latin typeface="Consolas" charset="0"/>
                <a:ea typeface="Consolas" charset="0"/>
                <a:cs typeface="Consolas" charset="0"/>
              </a:rPr>
              <a:t>Wf</a:t>
            </a:r>
            <a:r>
              <a:rPr lang="en-US" sz="2000" dirty="0" smtClean="0">
                <a:solidFill>
                  <a:schemeClr val="accent4"/>
                </a:solidFill>
                <a:latin typeface="Consolas" charset="0"/>
                <a:ea typeface="Consolas" charset="0"/>
                <a:cs typeface="Consolas" charset="0"/>
              </a:rPr>
              <a:t> </a:t>
            </a:r>
            <a:r>
              <a:rPr lang="en-US" sz="2000" dirty="0" smtClean="0">
                <a:latin typeface="Consolas" charset="0"/>
                <a:ea typeface="Consolas" charset="0"/>
                <a:cs typeface="Consolas" charset="0"/>
              </a:rPr>
              <a:t>(s </a:t>
            </a:r>
            <a:r>
              <a:rPr lang="en-US" sz="2000" dirty="0">
                <a:latin typeface="Consolas" charset="0"/>
                <a:ea typeface="Consolas" charset="0"/>
                <a:cs typeface="Consolas" charset="0"/>
              </a:rPr>
              <a:t>:: U</a:t>
            </a:r>
            <a:r>
              <a:rPr lang="en-US" sz="2000" dirty="0" smtClean="0">
                <a:latin typeface="Consolas" charset="0"/>
                <a:ea typeface="Consolas" charset="0"/>
                <a:cs typeface="Consolas" charset="0"/>
              </a:rPr>
              <a:t>)</a:t>
            </a:r>
            <a:endParaRPr lang="en-US" sz="2000" dirty="0">
              <a:latin typeface="Consolas" charset="0"/>
              <a:ea typeface="Consolas" charset="0"/>
              <a:cs typeface="Consolas" charset="0"/>
            </a:endParaRPr>
          </a:p>
          <a:p>
            <a:pPr marL="0" indent="0">
              <a:buNone/>
            </a:pPr>
            <a:r>
              <a:rPr lang="en-US" sz="2000" dirty="0">
                <a:solidFill>
                  <a:schemeClr val="accent3"/>
                </a:solidFill>
                <a:latin typeface="Consolas" charset="0"/>
                <a:ea typeface="Consolas" charset="0"/>
                <a:cs typeface="Consolas" charset="0"/>
              </a:rPr>
              <a:t>instance</a:t>
            </a:r>
            <a:r>
              <a:rPr lang="en-US" sz="2000" dirty="0">
                <a:latin typeface="Consolas" charset="0"/>
                <a:ea typeface="Consolas" charset="0"/>
                <a:cs typeface="Consolas" charset="0"/>
              </a:rPr>
              <a:t> </a:t>
            </a:r>
            <a:r>
              <a:rPr lang="en-US" sz="2000" dirty="0" err="1">
                <a:solidFill>
                  <a:schemeClr val="accent4"/>
                </a:solidFill>
                <a:latin typeface="Consolas" charset="0"/>
                <a:ea typeface="Consolas" charset="0"/>
                <a:cs typeface="Consolas" charset="0"/>
              </a:rPr>
              <a:t>Wf</a:t>
            </a:r>
            <a:r>
              <a:rPr lang="en-US" sz="2000" dirty="0">
                <a:latin typeface="Consolas" charset="0"/>
                <a:ea typeface="Consolas" charset="0"/>
                <a:cs typeface="Consolas" charset="0"/>
              </a:rPr>
              <a:t> '[] </a:t>
            </a:r>
            <a:endParaRPr lang="en-US" sz="2000" dirty="0" smtClean="0">
              <a:latin typeface="Consolas" charset="0"/>
              <a:ea typeface="Consolas" charset="0"/>
              <a:cs typeface="Consolas" charset="0"/>
            </a:endParaRPr>
          </a:p>
          <a:p>
            <a:pPr marL="0" indent="0">
              <a:buNone/>
            </a:pPr>
            <a:r>
              <a:rPr lang="en-US" sz="2000" dirty="0" smtClean="0">
                <a:solidFill>
                  <a:schemeClr val="accent3"/>
                </a:solidFill>
                <a:latin typeface="Consolas" charset="0"/>
                <a:ea typeface="Consolas" charset="0"/>
                <a:cs typeface="Consolas" charset="0"/>
              </a:rPr>
              <a:t>instance</a:t>
            </a:r>
            <a:r>
              <a:rPr lang="en-US" sz="2000" dirty="0" smtClean="0">
                <a:latin typeface="Consolas" charset="0"/>
                <a:ea typeface="Consolas" charset="0"/>
                <a:cs typeface="Consolas" charset="0"/>
              </a:rPr>
              <a:t> </a:t>
            </a:r>
            <a:r>
              <a:rPr lang="en-US" sz="2000" dirty="0" err="1" smtClean="0">
                <a:solidFill>
                  <a:schemeClr val="accent4"/>
                </a:solidFill>
                <a:latin typeface="Consolas" charset="0"/>
                <a:ea typeface="Consolas" charset="0"/>
                <a:cs typeface="Consolas" charset="0"/>
              </a:rPr>
              <a:t>Wf</a:t>
            </a:r>
            <a:r>
              <a:rPr lang="en-US" sz="2000" dirty="0" smtClean="0">
                <a:latin typeface="Consolas" charset="0"/>
                <a:ea typeface="Consolas" charset="0"/>
                <a:cs typeface="Consolas" charset="0"/>
              </a:rPr>
              <a:t> s </a:t>
            </a:r>
            <a:r>
              <a:rPr lang="en-US" sz="2000" dirty="0">
                <a:latin typeface="Consolas" charset="0"/>
                <a:ea typeface="Consolas" charset="0"/>
                <a:cs typeface="Consolas" charset="0"/>
              </a:rPr>
              <a:t>=&gt; </a:t>
            </a:r>
            <a:r>
              <a:rPr lang="en-US" sz="2000" dirty="0" err="1">
                <a:solidFill>
                  <a:schemeClr val="accent4"/>
                </a:solidFill>
                <a:latin typeface="Consolas" charset="0"/>
                <a:ea typeface="Consolas" charset="0"/>
                <a:cs typeface="Consolas" charset="0"/>
              </a:rPr>
              <a:t>Wf</a:t>
            </a:r>
            <a:r>
              <a:rPr lang="en-US" sz="2000" dirty="0">
                <a:latin typeface="Consolas" charset="0"/>
                <a:ea typeface="Consolas" charset="0"/>
                <a:cs typeface="Consolas" charset="0"/>
              </a:rPr>
              <a:t> ('(n, o) </a:t>
            </a:r>
            <a:r>
              <a:rPr lang="en-US" sz="2000" dirty="0">
                <a:solidFill>
                  <a:schemeClr val="accent4"/>
                </a:solidFill>
                <a:latin typeface="Consolas" charset="0"/>
                <a:ea typeface="Consolas" charset="0"/>
                <a:cs typeface="Consolas" charset="0"/>
              </a:rPr>
              <a:t>:</a:t>
            </a:r>
            <a:r>
              <a:rPr lang="en-US" sz="2000" dirty="0">
                <a:latin typeface="Consolas" charset="0"/>
                <a:ea typeface="Consolas" charset="0"/>
                <a:cs typeface="Consolas" charset="0"/>
              </a:rPr>
              <a:t> s</a:t>
            </a:r>
            <a:r>
              <a:rPr lang="en-US" sz="2000" dirty="0" smtClean="0">
                <a:latin typeface="Consolas" charset="0"/>
                <a:ea typeface="Consolas" charset="0"/>
                <a:cs typeface="Consolas" charset="0"/>
              </a:rPr>
              <a:t>)</a:t>
            </a:r>
          </a:p>
          <a:p>
            <a:pPr marL="0" indent="0">
              <a:buNone/>
            </a:pPr>
            <a:endParaRPr lang="en-US" sz="2000" dirty="0" smtClean="0">
              <a:latin typeface="Consolas" charset="0"/>
              <a:ea typeface="Consolas" charset="0"/>
              <a:cs typeface="Consolas" charset="0"/>
            </a:endParaRPr>
          </a:p>
          <a:p>
            <a:pPr marL="0" indent="0">
              <a:buNone/>
            </a:pPr>
            <a:r>
              <a:rPr lang="en-US" sz="2000" dirty="0" smtClean="0">
                <a:solidFill>
                  <a:schemeClr val="accent1"/>
                </a:solidFill>
                <a:latin typeface="Consolas" charset="0"/>
                <a:ea typeface="Consolas" charset="0"/>
                <a:cs typeface="Consolas" charset="0"/>
              </a:rPr>
              <a:t>-- Make sure ALL type lists satisfy this constraint</a:t>
            </a:r>
            <a:endParaRPr lang="en-US" sz="2000" dirty="0">
              <a:solidFill>
                <a:schemeClr val="accent1"/>
              </a:solidFill>
              <a:latin typeface="Consolas" charset="0"/>
              <a:ea typeface="Consolas" charset="0"/>
              <a:cs typeface="Consolas" charset="0"/>
            </a:endParaRPr>
          </a:p>
          <a:p>
            <a:pPr marL="0" indent="0">
              <a:buNone/>
            </a:pPr>
            <a:r>
              <a:rPr lang="en-US" sz="2000" dirty="0" err="1" smtClean="0">
                <a:solidFill>
                  <a:schemeClr val="accent4"/>
                </a:solidFill>
                <a:latin typeface="Consolas" charset="0"/>
                <a:ea typeface="Consolas" charset="0"/>
                <a:cs typeface="Consolas" charset="0"/>
              </a:rPr>
              <a:t>Rstar</a:t>
            </a:r>
            <a:r>
              <a:rPr lang="en-US" sz="2000" dirty="0" smtClean="0">
                <a:latin typeface="Consolas" charset="0"/>
                <a:ea typeface="Consolas" charset="0"/>
                <a:cs typeface="Consolas" charset="0"/>
              </a:rPr>
              <a:t> :: </a:t>
            </a:r>
            <a:r>
              <a:rPr lang="en-US" sz="2000" dirty="0" err="1" smtClean="0">
                <a:solidFill>
                  <a:schemeClr val="accent4"/>
                </a:solidFill>
                <a:latin typeface="Consolas" charset="0"/>
                <a:ea typeface="Consolas" charset="0"/>
                <a:cs typeface="Consolas" charset="0"/>
              </a:rPr>
              <a:t>Wf</a:t>
            </a:r>
            <a:r>
              <a:rPr lang="en-US" sz="2000" dirty="0" smtClean="0">
                <a:solidFill>
                  <a:schemeClr val="accent4"/>
                </a:solidFill>
                <a:latin typeface="Consolas" charset="0"/>
                <a:ea typeface="Consolas" charset="0"/>
                <a:cs typeface="Consolas" charset="0"/>
              </a:rPr>
              <a:t> </a:t>
            </a:r>
            <a:r>
              <a:rPr lang="en-US" sz="2000" dirty="0" smtClean="0">
                <a:latin typeface="Consolas" charset="0"/>
                <a:ea typeface="Consolas" charset="0"/>
                <a:cs typeface="Consolas" charset="0"/>
              </a:rPr>
              <a:t>s =&gt; R s -&gt; R (Repeat s)</a:t>
            </a:r>
          </a:p>
          <a:p>
            <a:pPr marL="0" indent="0">
              <a:buNone/>
            </a:pPr>
            <a:endParaRPr lang="en-US" sz="2000" dirty="0" smtClean="0">
              <a:latin typeface="Consolas" charset="0"/>
              <a:ea typeface="Consolas" charset="0"/>
              <a:cs typeface="Consolas" charset="0"/>
            </a:endParaRPr>
          </a:p>
          <a:p>
            <a:pPr marL="0" indent="0">
              <a:buNone/>
            </a:pPr>
            <a:endParaRPr lang="en-US" sz="2000" dirty="0">
              <a:latin typeface="Consolas" charset="0"/>
              <a:ea typeface="Consolas" charset="0"/>
              <a:cs typeface="Consolas" charset="0"/>
            </a:endParaRPr>
          </a:p>
          <a:p>
            <a:pPr>
              <a:buNone/>
            </a:pPr>
            <a:r>
              <a:rPr lang="en-US" sz="2000" dirty="0" err="1">
                <a:latin typeface="Consolas"/>
                <a:ea typeface="Osaka"/>
                <a:cs typeface="Consolas"/>
              </a:rPr>
              <a:t>rstar</a:t>
            </a:r>
            <a:r>
              <a:rPr lang="en-US" sz="2000" dirty="0">
                <a:latin typeface="Consolas"/>
                <a:ea typeface="Osaka"/>
                <a:cs typeface="Consolas"/>
              </a:rPr>
              <a:t> :: </a:t>
            </a:r>
            <a:r>
              <a:rPr lang="en-US" sz="2000" dirty="0" err="1" smtClean="0">
                <a:latin typeface="Consolas"/>
                <a:ea typeface="Osaka"/>
                <a:cs typeface="Consolas"/>
              </a:rPr>
              <a:t>Wf</a:t>
            </a:r>
            <a:r>
              <a:rPr lang="en-US" sz="2000" dirty="0" smtClean="0">
                <a:latin typeface="Consolas"/>
                <a:ea typeface="Osaka"/>
                <a:cs typeface="Consolas"/>
              </a:rPr>
              <a:t> s =&gt; R </a:t>
            </a:r>
            <a:r>
              <a:rPr lang="en-US" sz="2000" dirty="0">
                <a:latin typeface="Consolas"/>
                <a:ea typeface="Osaka"/>
                <a:cs typeface="Consolas"/>
              </a:rPr>
              <a:t>s -&gt; R (Repeat s)</a:t>
            </a:r>
          </a:p>
          <a:p>
            <a:pPr>
              <a:buNone/>
            </a:pPr>
            <a:r>
              <a:rPr lang="en-US" sz="2000" dirty="0" err="1">
                <a:latin typeface="Consolas"/>
                <a:ea typeface="Osaka"/>
                <a:cs typeface="Consolas"/>
              </a:rPr>
              <a:t>rstar</a:t>
            </a:r>
            <a:r>
              <a:rPr lang="en-US" sz="2000" dirty="0">
                <a:latin typeface="Consolas"/>
                <a:ea typeface="Osaka"/>
                <a:cs typeface="Consolas"/>
              </a:rPr>
              <a:t> </a:t>
            </a:r>
            <a:r>
              <a:rPr lang="en-US" sz="2000" dirty="0" err="1">
                <a:solidFill>
                  <a:schemeClr val="accent4"/>
                </a:solidFill>
                <a:latin typeface="Consolas"/>
                <a:ea typeface="Osaka"/>
                <a:cs typeface="Consolas"/>
              </a:rPr>
              <a:t>Rempty</a:t>
            </a:r>
            <a:r>
              <a:rPr lang="en-US" sz="2000" dirty="0">
                <a:latin typeface="Consolas"/>
                <a:ea typeface="Osaka"/>
                <a:cs typeface="Consolas"/>
              </a:rPr>
              <a:t>    = </a:t>
            </a:r>
            <a:r>
              <a:rPr lang="en-US" sz="2000" dirty="0" err="1" smtClean="0">
                <a:solidFill>
                  <a:schemeClr val="accent4"/>
                </a:solidFill>
                <a:latin typeface="Consolas"/>
                <a:ea typeface="Osaka"/>
                <a:cs typeface="Consolas"/>
              </a:rPr>
              <a:t>Rempty</a:t>
            </a:r>
            <a:endParaRPr lang="en-US" sz="2000" dirty="0">
              <a:solidFill>
                <a:schemeClr val="accent4"/>
              </a:solidFill>
              <a:latin typeface="Consolas"/>
              <a:ea typeface="Osaka"/>
              <a:cs typeface="Consolas"/>
            </a:endParaRPr>
          </a:p>
          <a:p>
            <a:pPr>
              <a:buNone/>
            </a:pPr>
            <a:r>
              <a:rPr lang="en-US" sz="2000" dirty="0" err="1">
                <a:latin typeface="Consolas"/>
                <a:ea typeface="Osaka"/>
                <a:cs typeface="Consolas"/>
              </a:rPr>
              <a:t>rstar</a:t>
            </a:r>
            <a:r>
              <a:rPr lang="en-US" sz="2000" dirty="0">
                <a:latin typeface="Consolas"/>
                <a:ea typeface="Osaka"/>
                <a:cs typeface="Consolas"/>
              </a:rPr>
              <a:t> (</a:t>
            </a:r>
            <a:r>
              <a:rPr lang="en-US" sz="2000" dirty="0" err="1">
                <a:solidFill>
                  <a:schemeClr val="accent4"/>
                </a:solidFill>
                <a:latin typeface="Consolas"/>
                <a:ea typeface="Osaka"/>
                <a:cs typeface="Consolas"/>
              </a:rPr>
              <a:t>Rstar</a:t>
            </a:r>
            <a:r>
              <a:rPr lang="en-US" sz="2000" dirty="0">
                <a:latin typeface="Consolas"/>
                <a:ea typeface="Osaka"/>
                <a:cs typeface="Consolas"/>
              </a:rPr>
              <a:t> </a:t>
            </a:r>
            <a:r>
              <a:rPr lang="en-US" sz="2000" dirty="0" smtClean="0">
                <a:latin typeface="Consolas"/>
                <a:ea typeface="Osaka"/>
                <a:cs typeface="Consolas"/>
              </a:rPr>
              <a:t>s1) </a:t>
            </a:r>
            <a:r>
              <a:rPr lang="en-US" sz="2000" dirty="0">
                <a:latin typeface="Consolas"/>
                <a:ea typeface="Osaka"/>
                <a:cs typeface="Consolas"/>
              </a:rPr>
              <a:t>= </a:t>
            </a:r>
            <a:r>
              <a:rPr lang="en-US" sz="2000" dirty="0" err="1" smtClean="0">
                <a:solidFill>
                  <a:schemeClr val="accent4"/>
                </a:solidFill>
                <a:latin typeface="Consolas"/>
                <a:ea typeface="Osaka"/>
                <a:cs typeface="Consolas"/>
              </a:rPr>
              <a:t>Rstar</a:t>
            </a:r>
            <a:r>
              <a:rPr lang="en-US" sz="2000" dirty="0" smtClean="0">
                <a:latin typeface="Consolas"/>
                <a:ea typeface="Osaka"/>
                <a:cs typeface="Consolas"/>
              </a:rPr>
              <a:t> s1  </a:t>
            </a: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smtClean="0">
                <a:solidFill>
                  <a:schemeClr val="accent1"/>
                </a:solidFill>
                <a:latin typeface="Consolas"/>
                <a:ea typeface="Osaka"/>
                <a:cs typeface="Consolas"/>
              </a:rPr>
              <a:t>-- (s1 :: R s1) and (</a:t>
            </a:r>
            <a:r>
              <a:rPr lang="en-US" sz="2000" dirty="0" err="1" smtClean="0">
                <a:solidFill>
                  <a:schemeClr val="accent1"/>
                </a:solidFill>
                <a:latin typeface="Consolas"/>
                <a:ea typeface="Osaka"/>
                <a:cs typeface="Consolas"/>
              </a:rPr>
              <a:t>Wf</a:t>
            </a:r>
            <a:r>
              <a:rPr lang="en-US" sz="2000" dirty="0" smtClean="0">
                <a:solidFill>
                  <a:schemeClr val="accent1"/>
                </a:solidFill>
                <a:latin typeface="Consolas"/>
                <a:ea typeface="Osaka"/>
                <a:cs typeface="Consolas"/>
              </a:rPr>
              <a:t> s1, s ~ Repeat s1) </a:t>
            </a:r>
            <a:endParaRPr lang="en-US" sz="2000" dirty="0">
              <a:solidFill>
                <a:schemeClr val="accent1"/>
              </a:solidFill>
              <a:latin typeface="Consolas"/>
              <a:ea typeface="Osaka"/>
              <a:cs typeface="Consolas"/>
            </a:endParaRPr>
          </a:p>
          <a:p>
            <a:pPr>
              <a:buNone/>
            </a:pPr>
            <a:r>
              <a:rPr lang="en-US" sz="2000" dirty="0" err="1">
                <a:latin typeface="Consolas"/>
                <a:ea typeface="Osaka"/>
                <a:cs typeface="Consolas"/>
              </a:rPr>
              <a:t>rstar</a:t>
            </a:r>
            <a:r>
              <a:rPr lang="en-US" sz="2000" dirty="0">
                <a:latin typeface="Consolas"/>
                <a:ea typeface="Osaka"/>
                <a:cs typeface="Consolas"/>
              </a:rPr>
              <a:t> s         = </a:t>
            </a:r>
            <a:r>
              <a:rPr lang="en-US" sz="2000" dirty="0" err="1">
                <a:solidFill>
                  <a:schemeClr val="accent4"/>
                </a:solidFill>
                <a:latin typeface="Consolas"/>
                <a:ea typeface="Osaka"/>
                <a:cs typeface="Consolas"/>
              </a:rPr>
              <a:t>Rstar</a:t>
            </a:r>
            <a:r>
              <a:rPr lang="en-US" sz="2000" dirty="0">
                <a:solidFill>
                  <a:schemeClr val="accent4"/>
                </a:solidFill>
                <a:latin typeface="Consolas"/>
                <a:ea typeface="Osaka"/>
                <a:cs typeface="Consolas"/>
              </a:rPr>
              <a:t> </a:t>
            </a:r>
            <a:r>
              <a:rPr lang="en-US" sz="2000" dirty="0" smtClean="0">
                <a:latin typeface="Consolas"/>
                <a:ea typeface="Osaka"/>
                <a:cs typeface="Consolas"/>
              </a:rPr>
              <a:t>s</a:t>
            </a:r>
            <a:endParaRPr lang="en-US" sz="2000" dirty="0">
              <a:latin typeface="Consolas"/>
              <a:ea typeface="Osaka"/>
              <a:cs typeface="Consolas"/>
            </a:endParaRPr>
          </a:p>
          <a:p>
            <a:pPr marL="0" indent="0">
              <a:buNone/>
            </a:pPr>
            <a:endParaRPr lang="en-US" sz="2000" dirty="0">
              <a:latin typeface="Consolas" charset="0"/>
              <a:ea typeface="Consolas" charset="0"/>
              <a:cs typeface="Consolas" charset="0"/>
            </a:endParaRPr>
          </a:p>
          <a:p>
            <a:pPr marL="0" indent="0">
              <a:buNone/>
            </a:pPr>
            <a:endParaRPr lang="en-US" sz="2000" dirty="0" smtClean="0">
              <a:latin typeface="Consolas" charset="0"/>
              <a:ea typeface="Consolas" charset="0"/>
              <a:cs typeface="Consolas" charset="0"/>
            </a:endParaRPr>
          </a:p>
          <a:p>
            <a:pPr marL="0" indent="0">
              <a:buNone/>
            </a:pPr>
            <a:endParaRPr lang="en-US" sz="2000" dirty="0">
              <a:latin typeface="Consolas" charset="0"/>
              <a:ea typeface="Consolas" charset="0"/>
              <a:cs typeface="Consolas" charset="0"/>
            </a:endParaRPr>
          </a:p>
        </p:txBody>
      </p:sp>
    </p:spTree>
    <p:extLst>
      <p:ext uri="{BB962C8B-B14F-4D97-AF65-F5344CB8AC3E}">
        <p14:creationId xmlns:p14="http://schemas.microsoft.com/office/powerpoint/2010/main" val="6804402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Dependent Types?</a:t>
            </a:r>
            <a:endParaRPr lang="en-US" dirty="0"/>
          </a:p>
        </p:txBody>
      </p:sp>
      <p:sp>
        <p:nvSpPr>
          <p:cNvPr id="3" name="Content Placeholder 2"/>
          <p:cNvSpPr>
            <a:spLocks noGrp="1"/>
          </p:cNvSpPr>
          <p:nvPr>
            <p:ph idx="1"/>
          </p:nvPr>
        </p:nvSpPr>
        <p:spPr>
          <a:xfrm>
            <a:off x="457200" y="1094829"/>
            <a:ext cx="8229600" cy="4640084"/>
          </a:xfrm>
        </p:spPr>
        <p:txBody>
          <a:bodyPr>
            <a:normAutofit fontScale="92500" lnSpcReduction="10000"/>
          </a:bodyPr>
          <a:lstStyle/>
          <a:p>
            <a:r>
              <a:rPr lang="en-US" i="1" dirty="0" smtClean="0">
                <a:solidFill>
                  <a:schemeClr val="tx2"/>
                </a:solidFill>
              </a:rPr>
              <a:t>Verification</a:t>
            </a:r>
            <a:r>
              <a:rPr lang="en-US" dirty="0" smtClean="0"/>
              <a:t>: Dependent types express </a:t>
            </a:r>
            <a:r>
              <a:rPr lang="en-US" dirty="0" smtClean="0">
                <a:solidFill>
                  <a:srgbClr val="FF0000"/>
                </a:solidFill>
              </a:rPr>
              <a:t>application-specific</a:t>
            </a:r>
            <a:r>
              <a:rPr lang="en-US" dirty="0" smtClean="0"/>
              <a:t> program invariants that are beyond the scope of existing type systems</a:t>
            </a:r>
          </a:p>
          <a:p>
            <a:r>
              <a:rPr lang="en-US" i="1" dirty="0" smtClean="0">
                <a:solidFill>
                  <a:srgbClr val="1F497D"/>
                </a:solidFill>
              </a:rPr>
              <a:t>Expressiveness</a:t>
            </a:r>
            <a:r>
              <a:rPr lang="en-US" dirty="0" smtClean="0"/>
              <a:t>: Dependent types enable </a:t>
            </a:r>
            <a:r>
              <a:rPr lang="en-US" dirty="0" smtClean="0">
                <a:solidFill>
                  <a:srgbClr val="FF0000"/>
                </a:solidFill>
              </a:rPr>
              <a:t>flexible interfaces</a:t>
            </a:r>
            <a:r>
              <a:rPr lang="en-US" dirty="0" smtClean="0"/>
              <a:t>, of particular importance to embedded DSLs, generic programming and metaprogramming.</a:t>
            </a:r>
          </a:p>
          <a:p>
            <a:r>
              <a:rPr lang="en-US" i="1" dirty="0" smtClean="0">
                <a:solidFill>
                  <a:srgbClr val="1F497D"/>
                </a:solidFill>
              </a:rPr>
              <a:t>Uniformity</a:t>
            </a:r>
            <a:r>
              <a:rPr lang="en-US" dirty="0" smtClean="0"/>
              <a:t>: The </a:t>
            </a:r>
            <a:r>
              <a:rPr lang="en-US" dirty="0" smtClean="0">
                <a:solidFill>
                  <a:srgbClr val="FF0000"/>
                </a:solidFill>
              </a:rPr>
              <a:t>same syntax and semantics</a:t>
            </a:r>
            <a:r>
              <a:rPr lang="en-US" dirty="0" smtClean="0"/>
              <a:t> is used for computations, specifications and proofs</a:t>
            </a:r>
          </a:p>
          <a:p>
            <a:endParaRPr lang="en-US" dirty="0" smtClean="0"/>
          </a:p>
          <a:p>
            <a:pPr>
              <a:buNone/>
            </a:pPr>
            <a:r>
              <a:rPr lang="en-US" dirty="0" smtClean="0"/>
              <a:t>	Everything is “just programming”</a:t>
            </a:r>
          </a:p>
          <a:p>
            <a:pPr>
              <a:buNone/>
            </a:pPr>
            <a:r>
              <a:rPr lang="en-US" dirty="0" smtClean="0"/>
              <a:t> </a:t>
            </a:r>
            <a:r>
              <a:rPr lang="en-US" baseline="0" dirty="0" smtClean="0"/>
              <a:t> Ultimate</a:t>
            </a:r>
            <a:r>
              <a:rPr lang="en-US" dirty="0" smtClean="0"/>
              <a:t> goal: m</a:t>
            </a:r>
            <a:r>
              <a:rPr lang="en-US" baseline="0" dirty="0" smtClean="0"/>
              <a:t>aking the type checker more informative</a:t>
            </a:r>
            <a:endParaRPr lang="en-US" dirty="0"/>
          </a:p>
        </p:txBody>
      </p:sp>
      <p:sp>
        <p:nvSpPr>
          <p:cNvPr id="4" name="TextBox 3"/>
          <p:cNvSpPr txBox="1"/>
          <p:nvPr/>
        </p:nvSpPr>
        <p:spPr>
          <a:xfrm>
            <a:off x="2206724" y="5430687"/>
            <a:ext cx="5015412" cy="8309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sz="2400" dirty="0"/>
              <a:t>Dependent types can seem mysterious</a:t>
            </a:r>
            <a:br>
              <a:rPr lang="en-US" sz="2400" dirty="0"/>
            </a:br>
            <a:r>
              <a:rPr lang="en-US" sz="2400" dirty="0"/>
              <a:t>… but types dispel mysteries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type system for regular expressions</a:t>
            </a:r>
            <a:endParaRPr lang="en-US" dirty="0"/>
          </a:p>
        </p:txBody>
      </p:sp>
      <p:sp>
        <p:nvSpPr>
          <p:cNvPr id="93" name="TextBox 92"/>
          <p:cNvSpPr txBox="1"/>
          <p:nvPr/>
        </p:nvSpPr>
        <p:spPr>
          <a:xfrm>
            <a:off x="597178" y="6324601"/>
            <a:ext cx="184666" cy="369332"/>
          </a:xfrm>
          <a:prstGeom prst="rect">
            <a:avLst/>
          </a:prstGeom>
          <a:noFill/>
        </p:spPr>
        <p:txBody>
          <a:bodyPr wrap="none" rtlCol="0">
            <a:spAutoFit/>
          </a:bodyPr>
          <a:lstStyle/>
          <a:p>
            <a:endParaRPr lang="en-US" dirty="0"/>
          </a:p>
        </p:txBody>
      </p:sp>
      <p:grpSp>
        <p:nvGrpSpPr>
          <p:cNvPr id="9" name="Group 8"/>
          <p:cNvGrpSpPr/>
          <p:nvPr/>
        </p:nvGrpSpPr>
        <p:grpSpPr>
          <a:xfrm>
            <a:off x="1128584" y="2273643"/>
            <a:ext cx="3925330" cy="939114"/>
            <a:chOff x="1128584" y="2273643"/>
            <a:chExt cx="3925330" cy="939114"/>
          </a:xfrm>
        </p:grpSpPr>
        <p:sp>
          <p:nvSpPr>
            <p:cNvPr id="4" name="Rectangle 3"/>
            <p:cNvSpPr/>
            <p:nvPr/>
          </p:nvSpPr>
          <p:spPr>
            <a:xfrm>
              <a:off x="3682314" y="2273643"/>
              <a:ext cx="1371600" cy="51898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28584" y="2788508"/>
              <a:ext cx="1355124" cy="42424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p:cNvSpPr/>
          <p:nvPr/>
        </p:nvSpPr>
        <p:spPr>
          <a:xfrm>
            <a:off x="5189838" y="2273643"/>
            <a:ext cx="506627" cy="51898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28584" y="3212757"/>
            <a:ext cx="1206843" cy="42012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48032" y="2273643"/>
            <a:ext cx="642551" cy="51486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102708" y="2277864"/>
            <a:ext cx="1320114" cy="51486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28583" y="3632785"/>
            <a:ext cx="2294239" cy="4201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69557" y="1094829"/>
            <a:ext cx="7673546" cy="5229772"/>
          </a:xfrm>
        </p:spPr>
        <p:txBody>
          <a:bodyPr>
            <a:normAutofit/>
          </a:bodyPr>
          <a:lstStyle/>
          <a:p>
            <a:r>
              <a:rPr lang="en-US" sz="3400" dirty="0" smtClean="0"/>
              <a:t>Task: Use </a:t>
            </a:r>
            <a:r>
              <a:rPr lang="en-US" sz="3400" dirty="0" err="1" smtClean="0"/>
              <a:t>regexp</a:t>
            </a:r>
            <a:r>
              <a:rPr lang="en-US" sz="3400" dirty="0" smtClean="0"/>
              <a:t> capture </a:t>
            </a:r>
            <a:r>
              <a:rPr lang="en-US" sz="3400" dirty="0" smtClean="0"/>
              <a:t>groups </a:t>
            </a:r>
            <a:r>
              <a:rPr lang="en-US" sz="3400" dirty="0" smtClean="0"/>
              <a:t>to</a:t>
            </a:r>
            <a:endParaRPr lang="en-US" sz="3400" dirty="0" smtClean="0"/>
          </a:p>
          <a:p>
            <a:pPr marL="0" indent="0">
              <a:buNone/>
            </a:pPr>
            <a:r>
              <a:rPr lang="en-US" sz="3400" dirty="0"/>
              <a:t> </a:t>
            </a:r>
            <a:r>
              <a:rPr lang="en-US" sz="3400" dirty="0" smtClean="0"/>
              <a:t> </a:t>
            </a:r>
            <a:r>
              <a:rPr lang="en-US" sz="3200" dirty="0"/>
              <a:t>r</a:t>
            </a:r>
            <a:r>
              <a:rPr lang="en-US" sz="3200" dirty="0" smtClean="0"/>
              <a:t>ecognize a file path and extract its parts</a:t>
            </a:r>
            <a:endParaRPr lang="en-US" sz="3200" dirty="0"/>
          </a:p>
          <a:p>
            <a:pPr marL="0" indent="0">
              <a:buNone/>
            </a:pPr>
            <a:r>
              <a:rPr lang="en-US" sz="3200" dirty="0" smtClean="0">
                <a:latin typeface="Consolas" charset="0"/>
                <a:ea typeface="Consolas" charset="0"/>
                <a:cs typeface="Consolas" charset="0"/>
              </a:rPr>
              <a:t>  "</a:t>
            </a:r>
            <a:r>
              <a:rPr lang="en-US" sz="3200" dirty="0" err="1" smtClean="0">
                <a:latin typeface="Consolas" charset="0"/>
                <a:ea typeface="Consolas" charset="0"/>
                <a:cs typeface="Consolas" charset="0"/>
              </a:rPr>
              <a:t>dth</a:t>
            </a:r>
            <a:r>
              <a:rPr lang="en-US" sz="3200" dirty="0" smtClean="0">
                <a:latin typeface="Consolas" charset="0"/>
                <a:ea typeface="Consolas" charset="0"/>
                <a:cs typeface="Consolas" charset="0"/>
              </a:rPr>
              <a:t>/popl17/</a:t>
            </a:r>
            <a:r>
              <a:rPr lang="en-US" sz="3200" dirty="0" err="1" smtClean="0">
                <a:latin typeface="Consolas" charset="0"/>
                <a:ea typeface="Consolas" charset="0"/>
                <a:cs typeface="Consolas" charset="0"/>
              </a:rPr>
              <a:t>Regexp.hs</a:t>
            </a:r>
            <a:r>
              <a:rPr lang="en-US" sz="3200" dirty="0" smtClean="0">
                <a:latin typeface="Consolas" charset="0"/>
                <a:ea typeface="Consolas" charset="0"/>
                <a:cs typeface="Consolas" charset="0"/>
              </a:rPr>
              <a:t>"</a:t>
            </a:r>
          </a:p>
          <a:p>
            <a:pPr marL="628650" lvl="1" indent="-171450">
              <a:buFontTx/>
              <a:buChar char="-"/>
            </a:pPr>
            <a:r>
              <a:rPr lang="en-US" dirty="0" err="1" smtClean="0"/>
              <a:t>Basename</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Regexp</a:t>
            </a:r>
            <a:r>
              <a:rPr lang="en-US" dirty="0" smtClean="0">
                <a:latin typeface="Consolas" charset="0"/>
                <a:ea typeface="Consolas" charset="0"/>
                <a:cs typeface="Consolas" charset="0"/>
              </a:rPr>
              <a:t>"</a:t>
            </a:r>
            <a:endParaRPr lang="en-US" dirty="0" smtClean="0">
              <a:latin typeface="Consolas" charset="0"/>
              <a:ea typeface="Consolas" charset="0"/>
              <a:cs typeface="Consolas" charset="0"/>
            </a:endParaRPr>
          </a:p>
          <a:p>
            <a:pPr marL="628650" lvl="1" indent="-171450">
              <a:buFontTx/>
              <a:buChar char="-"/>
            </a:pPr>
            <a:r>
              <a:rPr lang="en-US" dirty="0" smtClean="0"/>
              <a:t>Extension</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hs</a:t>
            </a:r>
            <a:r>
              <a:rPr lang="en-US" dirty="0" smtClean="0">
                <a:latin typeface="Consolas" charset="0"/>
                <a:ea typeface="Consolas" charset="0"/>
                <a:cs typeface="Consolas" charset="0"/>
              </a:rPr>
              <a:t>"</a:t>
            </a:r>
          </a:p>
          <a:p>
            <a:pPr marL="628650" lvl="1" indent="-171450">
              <a:buFontTx/>
              <a:buChar char="-"/>
            </a:pPr>
            <a:r>
              <a:rPr lang="en-US" dirty="0" smtClean="0"/>
              <a:t>Directories in path</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dth</a:t>
            </a:r>
            <a:r>
              <a:rPr lang="en-US" dirty="0" smtClean="0">
                <a:latin typeface="Consolas" charset="0"/>
                <a:ea typeface="Consolas" charset="0"/>
                <a:cs typeface="Consolas" charset="0"/>
              </a:rPr>
              <a:t>" "popl17"</a:t>
            </a:r>
          </a:p>
          <a:p>
            <a:r>
              <a:rPr lang="en-US" sz="3200" dirty="0" smtClean="0"/>
              <a:t>Return all captured results in a data structure</a:t>
            </a:r>
          </a:p>
          <a:p>
            <a:r>
              <a:rPr lang="en-US" sz="3200" dirty="0" smtClean="0"/>
              <a:t>Challenge: Type system </a:t>
            </a:r>
            <a:r>
              <a:rPr lang="en-US" sz="3200" dirty="0" smtClean="0"/>
              <a:t>allows only "sensible" access to the </a:t>
            </a:r>
            <a:r>
              <a:rPr lang="en-US" sz="3200" dirty="0" smtClean="0"/>
              <a:t>data </a:t>
            </a:r>
            <a:r>
              <a:rPr lang="en-US" sz="3200" dirty="0" smtClean="0"/>
              <a:t>structure</a:t>
            </a:r>
          </a:p>
          <a:p>
            <a:r>
              <a:rPr lang="en-US" dirty="0" smtClean="0"/>
              <a:t>http</a:t>
            </a:r>
            <a:r>
              <a:rPr lang="en-US" dirty="0"/>
              <a:t>://</a:t>
            </a:r>
            <a:r>
              <a:rPr lang="en-US" dirty="0" err="1"/>
              <a:t>www.github.com</a:t>
            </a:r>
            <a:r>
              <a:rPr lang="en-US" dirty="0"/>
              <a:t>/</a:t>
            </a:r>
            <a:r>
              <a:rPr lang="en-US" dirty="0" err="1"/>
              <a:t>sweirich</a:t>
            </a:r>
            <a:r>
              <a:rPr lang="en-US" dirty="0"/>
              <a:t>/</a:t>
            </a:r>
            <a:r>
              <a:rPr lang="en-US" dirty="0" err="1"/>
              <a:t>dth</a:t>
            </a:r>
            <a:r>
              <a:rPr lang="en-US" dirty="0"/>
              <a:t>/popl17/</a:t>
            </a:r>
          </a:p>
          <a:p>
            <a:endParaRPr lang="en-US" dirty="0"/>
          </a:p>
          <a:p>
            <a:pPr lvl="1">
              <a:buNone/>
            </a:pPr>
            <a:endParaRPr lang="en-US" i="1" dirty="0" smtClean="0"/>
          </a:p>
          <a:p>
            <a:pPr lvl="1">
              <a:buNone/>
            </a:pPr>
            <a:endParaRPr lang="en-US" i="1" dirty="0" smtClean="0"/>
          </a:p>
        </p:txBody>
      </p:sp>
      <p:sp>
        <p:nvSpPr>
          <p:cNvPr id="11" name="TextBox 10"/>
          <p:cNvSpPr txBox="1"/>
          <p:nvPr/>
        </p:nvSpPr>
        <p:spPr>
          <a:xfrm>
            <a:off x="3016617" y="6509267"/>
            <a:ext cx="6127383" cy="338554"/>
          </a:xfrm>
          <a:prstGeom prst="rect">
            <a:avLst/>
          </a:prstGeom>
          <a:noFill/>
        </p:spPr>
        <p:txBody>
          <a:bodyPr wrap="none" rtlCol="0">
            <a:spAutoFit/>
          </a:bodyPr>
          <a:lstStyle/>
          <a:p>
            <a:r>
              <a:rPr lang="en-US" sz="1600" dirty="0" smtClean="0"/>
              <a:t>Inspiration: </a:t>
            </a:r>
            <a:r>
              <a:rPr lang="en-US" sz="1600" dirty="0" err="1" smtClean="0"/>
              <a:t>Spishak</a:t>
            </a:r>
            <a:r>
              <a:rPr lang="en-US" sz="1600" dirty="0" smtClean="0"/>
              <a:t>, </a:t>
            </a:r>
            <a:r>
              <a:rPr lang="en-US" sz="1600" dirty="0" err="1" smtClean="0"/>
              <a:t>Dietl</a:t>
            </a:r>
            <a:r>
              <a:rPr lang="en-US" sz="1600" dirty="0" smtClean="0"/>
              <a:t>, Ernst "A type system for regular expressions"</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7" grpId="0" animBg="1"/>
      <p:bldP spid="12" grpId="0" animBg="1"/>
      <p:bldP spid="13" grpId="0" animBg="1"/>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p:cNvSpPr txBox="1">
            <a:spLocks/>
          </p:cNvSpPr>
          <p:nvPr/>
        </p:nvSpPr>
        <p:spPr>
          <a:xfrm>
            <a:off x="825029" y="1183922"/>
            <a:ext cx="7493942" cy="5397520"/>
          </a:xfrm>
          <a:prstGeom prst="rect">
            <a:avLst/>
          </a:prstGeom>
        </p:spPr>
        <p:txBody>
          <a:bodyPr vert="horz" lIns="91440" tIns="91440" rIns="9144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A regular expression for file paths</a:t>
            </a:r>
            <a:endParaRPr lang="en-US" dirty="0" smtClean="0">
              <a:latin typeface="Consolas" charset="0"/>
              <a:ea typeface="Consolas" charset="0"/>
              <a:cs typeface="Consolas" charset="0"/>
            </a:endParaRPr>
          </a:p>
          <a:p>
            <a:pPr marL="0" indent="0">
              <a:buNone/>
            </a:pPr>
            <a:endParaRPr lang="en-US" sz="2400" dirty="0">
              <a:latin typeface="Consolas" charset="0"/>
              <a:ea typeface="Consolas" charset="0"/>
              <a:cs typeface="Consolas" charset="0"/>
            </a:endParaRPr>
          </a:p>
          <a:p>
            <a:pPr marL="0" indent="0">
              <a:buNone/>
            </a:pPr>
            <a:endParaRPr lang="en-US" sz="2400" dirty="0" smtClean="0">
              <a:latin typeface="Consolas" charset="0"/>
              <a:ea typeface="Consolas" charset="0"/>
              <a:cs typeface="Consolas" charset="0"/>
            </a:endParaRPr>
          </a:p>
          <a:p>
            <a:pPr marL="0" indent="0">
              <a:buNone/>
            </a:pPr>
            <a:endParaRPr lang="en-US" sz="2400" dirty="0">
              <a:latin typeface="Consolas" charset="0"/>
              <a:ea typeface="Consolas" charset="0"/>
              <a:cs typeface="Consolas" charset="0"/>
            </a:endParaRPr>
          </a:p>
          <a:p>
            <a:pPr marL="0" indent="0">
              <a:buNone/>
            </a:pPr>
            <a:endParaRPr lang="en-US" sz="2400" dirty="0" smtClean="0">
              <a:latin typeface="Consolas" charset="0"/>
              <a:ea typeface="Consolas" charset="0"/>
              <a:cs typeface="Consolas" charset="0"/>
            </a:endParaRPr>
          </a:p>
          <a:p>
            <a:pPr marL="0" indent="0">
              <a:buNone/>
            </a:pPr>
            <a:endParaRPr lang="en-US" sz="2400" dirty="0">
              <a:latin typeface="Consolas" charset="0"/>
              <a:ea typeface="Consolas" charset="0"/>
              <a:cs typeface="Consolas" charset="0"/>
            </a:endParaRPr>
          </a:p>
          <a:p>
            <a:endParaRPr lang="en-US" dirty="0" smtClean="0"/>
          </a:p>
          <a:p>
            <a:r>
              <a:rPr lang="en-US" dirty="0" smtClean="0"/>
              <a:t>Caveats</a:t>
            </a:r>
            <a:r>
              <a:rPr lang="en-US" dirty="0" smtClean="0"/>
              <a:t>:</a:t>
            </a:r>
          </a:p>
          <a:p>
            <a:pPr lvl="1"/>
            <a:r>
              <a:rPr lang="en-US" dirty="0" smtClean="0"/>
              <a:t>Uses Python syntax but captures all strings under a *, not the most recently matched one</a:t>
            </a:r>
          </a:p>
          <a:p>
            <a:pPr lvl="1"/>
            <a:r>
              <a:rPr lang="en-US" dirty="0" smtClean="0"/>
              <a:t>Only named capture groups, not numbered</a:t>
            </a:r>
          </a:p>
          <a:p>
            <a:pPr lvl="1"/>
            <a:endParaRPr lang="en-US" dirty="0" smtClean="0"/>
          </a:p>
          <a:p>
            <a:pPr marL="0" indent="0">
              <a:buNone/>
            </a:pPr>
            <a:endParaRPr lang="en-US" sz="2400" dirty="0" smtClean="0">
              <a:latin typeface="Consolas" charset="0"/>
              <a:ea typeface="Consolas" charset="0"/>
              <a:cs typeface="Consolas" charset="0"/>
            </a:endParaRPr>
          </a:p>
          <a:p>
            <a:pPr marL="0" indent="0">
              <a:buNone/>
            </a:pPr>
            <a:endParaRPr lang="en-US" sz="2400" dirty="0"/>
          </a:p>
          <a:p>
            <a:endParaRPr lang="en-US" sz="2400" dirty="0" smtClean="0"/>
          </a:p>
        </p:txBody>
      </p:sp>
      <p:sp>
        <p:nvSpPr>
          <p:cNvPr id="12" name="Rectangle 11"/>
          <p:cNvSpPr/>
          <p:nvPr/>
        </p:nvSpPr>
        <p:spPr>
          <a:xfrm>
            <a:off x="2799471" y="3235569"/>
            <a:ext cx="351692" cy="407963"/>
          </a:xfrm>
          <a:prstGeom prst="rect">
            <a:avLst/>
          </a:prstGeom>
          <a:solidFill>
            <a:schemeClr val="accent6">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1127788" y="3235568"/>
            <a:ext cx="2867437" cy="407964"/>
            <a:chOff x="1127788" y="3235568"/>
            <a:chExt cx="2867437" cy="407964"/>
          </a:xfrm>
        </p:grpSpPr>
        <p:sp>
          <p:nvSpPr>
            <p:cNvPr id="5" name="Rectangle 4"/>
            <p:cNvSpPr/>
            <p:nvPr/>
          </p:nvSpPr>
          <p:spPr>
            <a:xfrm>
              <a:off x="1127788" y="3235569"/>
              <a:ext cx="1263720" cy="407963"/>
            </a:xfrm>
            <a:prstGeom prst="rect">
              <a:avLst/>
            </a:prstGeom>
            <a:solidFill>
              <a:schemeClr val="accent4">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742007" y="3235568"/>
              <a:ext cx="253218" cy="407963"/>
            </a:xfrm>
            <a:prstGeom prst="rect">
              <a:avLst/>
            </a:prstGeom>
            <a:solidFill>
              <a:schemeClr val="accent4">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1392702" y="2757268"/>
            <a:ext cx="2349305" cy="478301"/>
            <a:chOff x="1392702" y="2757268"/>
            <a:chExt cx="2349305" cy="478301"/>
          </a:xfrm>
        </p:grpSpPr>
        <p:sp>
          <p:nvSpPr>
            <p:cNvPr id="3" name="Rectangle 2"/>
            <p:cNvSpPr/>
            <p:nvPr/>
          </p:nvSpPr>
          <p:spPr>
            <a:xfrm>
              <a:off x="1392702" y="2757268"/>
              <a:ext cx="1223889" cy="4783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564977" y="2757268"/>
              <a:ext cx="177030" cy="4783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Demo</a:t>
            </a:r>
            <a:endParaRPr lang="en-US" dirty="0"/>
          </a:p>
        </p:txBody>
      </p:sp>
      <p:grpSp>
        <p:nvGrpSpPr>
          <p:cNvPr id="15" name="Group 14"/>
          <p:cNvGrpSpPr/>
          <p:nvPr/>
        </p:nvGrpSpPr>
        <p:grpSpPr>
          <a:xfrm>
            <a:off x="1237957" y="3643531"/>
            <a:ext cx="2124221" cy="494608"/>
            <a:chOff x="1237957" y="3643531"/>
            <a:chExt cx="2124221" cy="494608"/>
          </a:xfrm>
          <a:solidFill>
            <a:schemeClr val="accent5">
              <a:lumMod val="60000"/>
              <a:lumOff val="40000"/>
            </a:schemeClr>
          </a:solidFill>
        </p:grpSpPr>
        <p:sp>
          <p:nvSpPr>
            <p:cNvPr id="14" name="Rectangle 13"/>
            <p:cNvSpPr/>
            <p:nvPr/>
          </p:nvSpPr>
          <p:spPr>
            <a:xfrm>
              <a:off x="1237957" y="3643531"/>
              <a:ext cx="1153551"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65231" y="3659836"/>
              <a:ext cx="196947"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1127788" y="2323070"/>
            <a:ext cx="6888424" cy="2246769"/>
          </a:xfrm>
          <a:prstGeom prst="rect">
            <a:avLst/>
          </a:prstGeom>
          <a:noFill/>
        </p:spPr>
        <p:txBody>
          <a:bodyPr wrap="square" rtlCol="0">
            <a:spAutoFit/>
          </a:bodyPr>
          <a:lstStyle/>
          <a:p>
            <a:r>
              <a:rPr lang="en-US" sz="2800" b="1" dirty="0" smtClean="0">
                <a:latin typeface="Consolas" charset="0"/>
                <a:ea typeface="Consolas" charset="0"/>
                <a:cs typeface="Consolas" charset="0"/>
              </a:rPr>
              <a:t>/?</a:t>
            </a:r>
            <a:r>
              <a:rPr lang="en-US" sz="2800" dirty="0" smtClean="0">
                <a:latin typeface="Consolas" charset="0"/>
                <a:ea typeface="Consolas" charset="0"/>
                <a:cs typeface="Consolas" charset="0"/>
              </a:rPr>
              <a:t>                  -- optional </a:t>
            </a:r>
            <a:r>
              <a:rPr lang="en-US" sz="2800" dirty="0" smtClean="0">
                <a:latin typeface="Consolas" charset="0"/>
                <a:ea typeface="Consolas" charset="0"/>
                <a:cs typeface="Consolas" charset="0"/>
              </a:rPr>
              <a:t>/</a:t>
            </a:r>
            <a:endParaRPr lang="en-US" sz="2800" dirty="0">
              <a:latin typeface="Consolas" charset="0"/>
              <a:ea typeface="Consolas" charset="0"/>
              <a:cs typeface="Consolas" charset="0"/>
            </a:endParaRPr>
          </a:p>
          <a:p>
            <a:r>
              <a:rPr lang="en-US" sz="2800" b="1" dirty="0" smtClean="0">
                <a:latin typeface="Consolas" charset="0"/>
                <a:ea typeface="Consolas" charset="0"/>
                <a:cs typeface="Consolas" charset="0"/>
              </a:rPr>
              <a:t>((?</a:t>
            </a:r>
            <a:r>
              <a:rPr lang="en-US" sz="2800" b="1" dirty="0" smtClean="0">
                <a:latin typeface="Consolas" charset="0"/>
                <a:ea typeface="Consolas" charset="0"/>
                <a:cs typeface="Consolas" charset="0"/>
              </a:rPr>
              <a:t>P&lt;d&gt;[^/]+)/)* </a:t>
            </a:r>
            <a:r>
              <a:rPr lang="en-US" sz="2800" dirty="0" smtClean="0">
                <a:latin typeface="Consolas" charset="0"/>
                <a:ea typeface="Consolas" charset="0"/>
                <a:cs typeface="Consolas" charset="0"/>
              </a:rPr>
              <a:t>   -- </a:t>
            </a:r>
            <a:r>
              <a:rPr lang="en-US" sz="2800" dirty="0" smtClean="0">
                <a:latin typeface="Consolas" charset="0"/>
                <a:ea typeface="Consolas" charset="0"/>
                <a:cs typeface="Consolas" charset="0"/>
              </a:rPr>
              <a:t>directories</a:t>
            </a:r>
            <a:endParaRPr lang="en-US" sz="2800" dirty="0">
              <a:latin typeface="Consolas" charset="0"/>
              <a:ea typeface="Consolas" charset="0"/>
              <a:cs typeface="Consolas" charset="0"/>
            </a:endParaRPr>
          </a:p>
          <a:p>
            <a:r>
              <a:rPr lang="en-US" sz="2800" b="1" dirty="0" smtClean="0">
                <a:latin typeface="Consolas" charset="0"/>
                <a:ea typeface="Consolas" charset="0"/>
                <a:cs typeface="Consolas" charset="0"/>
              </a:rPr>
              <a:t>(?</a:t>
            </a:r>
            <a:r>
              <a:rPr lang="en-US" sz="2800" b="1" dirty="0" smtClean="0">
                <a:latin typeface="Consolas" charset="0"/>
                <a:ea typeface="Consolas" charset="0"/>
                <a:cs typeface="Consolas" charset="0"/>
              </a:rPr>
              <a:t>P&lt;b&gt;[^\./]+)</a:t>
            </a:r>
            <a:r>
              <a:rPr lang="en-US" sz="2800" dirty="0" smtClean="0">
                <a:latin typeface="Consolas" charset="0"/>
                <a:ea typeface="Consolas" charset="0"/>
                <a:cs typeface="Consolas" charset="0"/>
              </a:rPr>
              <a:t>      -- </a:t>
            </a:r>
            <a:r>
              <a:rPr lang="en-US" sz="2800" dirty="0" err="1">
                <a:latin typeface="Consolas" charset="0"/>
                <a:ea typeface="Consolas" charset="0"/>
                <a:cs typeface="Consolas" charset="0"/>
              </a:rPr>
              <a:t>basename</a:t>
            </a:r>
            <a:endParaRPr lang="en-US" sz="2800" dirty="0">
              <a:latin typeface="Consolas" charset="0"/>
              <a:ea typeface="Consolas" charset="0"/>
              <a:cs typeface="Consolas" charset="0"/>
            </a:endParaRPr>
          </a:p>
          <a:p>
            <a:r>
              <a:rPr lang="en-US" sz="2800" b="1" dirty="0">
                <a:latin typeface="Consolas" charset="0"/>
                <a:ea typeface="Consolas" charset="0"/>
                <a:cs typeface="Consolas" charset="0"/>
              </a:rPr>
              <a:t>(?</a:t>
            </a:r>
            <a:r>
              <a:rPr lang="en-US" sz="2800" b="1" dirty="0" smtClean="0">
                <a:latin typeface="Consolas" charset="0"/>
                <a:ea typeface="Consolas" charset="0"/>
                <a:cs typeface="Consolas" charset="0"/>
              </a:rPr>
              <a:t>P&lt;e&gt;\..*)?</a:t>
            </a:r>
            <a:r>
              <a:rPr lang="en-US" sz="2800" dirty="0" smtClean="0">
                <a:latin typeface="Consolas" charset="0"/>
                <a:ea typeface="Consolas" charset="0"/>
                <a:cs typeface="Consolas" charset="0"/>
              </a:rPr>
              <a:t>        -- </a:t>
            </a:r>
            <a:r>
              <a:rPr lang="en-US" sz="2800" dirty="0">
                <a:latin typeface="Consolas" charset="0"/>
                <a:ea typeface="Consolas" charset="0"/>
                <a:cs typeface="Consolas" charset="0"/>
              </a:rPr>
              <a:t>extension</a:t>
            </a:r>
          </a:p>
          <a:p>
            <a:endParaRPr lang="en-US" sz="2800" dirty="0"/>
          </a:p>
        </p:txBody>
      </p:sp>
    </p:spTree>
    <p:extLst>
      <p:ext uri="{BB962C8B-B14F-4D97-AF65-F5344CB8AC3E}">
        <p14:creationId xmlns:p14="http://schemas.microsoft.com/office/powerpoint/2010/main" val="20403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xit" presetSubtype="0" fill="hold" nodeType="clickEffect">
                                  <p:stCondLst>
                                    <p:cond delay="0"/>
                                  </p:stCondLst>
                                  <p:childTnLst>
                                    <p:animEffect transition="out" filter="dissolv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8"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a:xfrm>
            <a:off x="773724" y="4857898"/>
            <a:ext cx="7835704" cy="1585049"/>
          </a:xfrm>
          <a:prstGeom prst="rect">
            <a:avLst/>
          </a:prstGeom>
        </p:spPr>
        <p:txBody>
          <a:bodyPr wrap="square">
            <a:spAutoFit/>
          </a:bodyPr>
          <a:lstStyle/>
          <a:p>
            <a:r>
              <a:rPr lang="en-US" sz="2000" dirty="0" smtClean="0">
                <a:latin typeface="Consolas" charset="0"/>
                <a:ea typeface="Consolas" charset="0"/>
                <a:cs typeface="Consolas" charset="0"/>
              </a:rPr>
              <a:t>path = </a:t>
            </a:r>
          </a:p>
          <a:p>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  [re|/?((?P&lt;d&gt;[^/]+)/)*(?P&lt;b&gt;[^\./]+)(?P&lt;e&gt;\..*)?|]</a:t>
            </a:r>
          </a:p>
          <a:p>
            <a:r>
              <a:rPr lang="en-US" sz="2000" dirty="0" smtClean="0">
                <a:latin typeface="Consolas" charset="0"/>
                <a:ea typeface="Consolas" charset="0"/>
                <a:cs typeface="Consolas" charset="0"/>
              </a:rPr>
              <a:t>filename =</a:t>
            </a:r>
          </a:p>
          <a:p>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  </a:t>
            </a:r>
            <a:r>
              <a:rPr lang="en-US" sz="2000" dirty="0">
                <a:latin typeface="Consolas" charset="0"/>
                <a:ea typeface="Consolas" charset="0"/>
                <a:cs typeface="Consolas" charset="0"/>
              </a:rPr>
              <a:t>"</a:t>
            </a:r>
            <a:r>
              <a:rPr lang="en-US" sz="2000" dirty="0" err="1" smtClean="0">
                <a:latin typeface="Consolas" charset="0"/>
                <a:ea typeface="Consolas" charset="0"/>
                <a:cs typeface="Consolas" charset="0"/>
              </a:rPr>
              <a:t>dth</a:t>
            </a:r>
            <a:r>
              <a:rPr lang="en-US" sz="2000" dirty="0" smtClean="0">
                <a:latin typeface="Consolas" charset="0"/>
                <a:ea typeface="Consolas" charset="0"/>
                <a:cs typeface="Consolas" charset="0"/>
              </a:rPr>
              <a:t>/popl17/</a:t>
            </a:r>
            <a:r>
              <a:rPr lang="en-US" sz="2000" dirty="0" err="1" smtClean="0">
                <a:latin typeface="Consolas" charset="0"/>
                <a:ea typeface="Consolas" charset="0"/>
                <a:cs typeface="Consolas" charset="0"/>
              </a:rPr>
              <a:t>Regexp.hs</a:t>
            </a:r>
            <a:r>
              <a:rPr lang="en-US" sz="2000" dirty="0" smtClean="0">
                <a:latin typeface="Consolas" charset="0"/>
                <a:ea typeface="Consolas" charset="0"/>
                <a:cs typeface="Consolas" charset="0"/>
              </a:rPr>
              <a:t>"</a:t>
            </a:r>
            <a:r>
              <a:rPr lang="en-US" sz="2000" dirty="0" smtClean="0">
                <a:latin typeface="Consolas" charset="0"/>
                <a:ea typeface="Consolas" charset="0"/>
                <a:cs typeface="Consolas" charset="0"/>
              </a:rPr>
              <a:t> </a:t>
            </a:r>
            <a:endParaRPr lang="en-US" sz="2000" dirty="0" smtClean="0">
              <a:latin typeface="Consolas" charset="0"/>
              <a:ea typeface="Consolas" charset="0"/>
              <a:cs typeface="Consolas" charset="0"/>
            </a:endParaRPr>
          </a:p>
        </p:txBody>
      </p:sp>
    </p:spTree>
    <p:extLst>
      <p:ext uri="{BB962C8B-B14F-4D97-AF65-F5344CB8AC3E}">
        <p14:creationId xmlns:p14="http://schemas.microsoft.com/office/powerpoint/2010/main" val="1196330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sz="3200" dirty="0" smtClean="0">
                <a:latin typeface="Zapfino" charset="0"/>
                <a:ea typeface="Zapfino" charset="0"/>
                <a:cs typeface="Zapfino" charset="0"/>
              </a:rPr>
              <a:t>Types compute</a:t>
            </a:r>
            <a:endParaRPr lang="en-US" sz="3200" dirty="0">
              <a:latin typeface="Zapfino" charset="0"/>
              <a:ea typeface="Zapfino" charset="0"/>
              <a:cs typeface="Zapfino" charset="0"/>
            </a:endParaRPr>
          </a:p>
          <a:p>
            <a:pPr marL="457200" indent="-457200">
              <a:buFont typeface="+mj-lt"/>
              <a:buAutoNum type="arabicPeriod"/>
            </a:pPr>
            <a:r>
              <a:rPr lang="en-US" sz="3200" dirty="0">
                <a:latin typeface="Zapfino" charset="0"/>
                <a:ea typeface="Zapfino" charset="0"/>
                <a:cs typeface="Zapfino" charset="0"/>
              </a:rPr>
              <a:t>I</a:t>
            </a:r>
            <a:r>
              <a:rPr lang="en-US" sz="3200" dirty="0" smtClean="0">
                <a:latin typeface="Zapfino" charset="0"/>
                <a:ea typeface="Zapfino" charset="0"/>
                <a:cs typeface="Zapfino" charset="0"/>
              </a:rPr>
              <a:t>ndices constrain values</a:t>
            </a:r>
          </a:p>
          <a:p>
            <a:pPr marL="457200" indent="-457200">
              <a:buFont typeface="+mj-lt"/>
              <a:buAutoNum type="arabicPeriod"/>
            </a:pPr>
            <a:r>
              <a:rPr lang="en-US" sz="3200" dirty="0" smtClean="0">
                <a:latin typeface="Zapfino" charset="0"/>
                <a:ea typeface="Zapfino" charset="0"/>
                <a:cs typeface="Zapfino" charset="0"/>
              </a:rPr>
              <a:t>Double-duty data</a:t>
            </a:r>
            <a:endParaRPr lang="en-US" sz="3200" dirty="0">
              <a:latin typeface="Zapfino" charset="0"/>
              <a:ea typeface="Zapfino" charset="0"/>
              <a:cs typeface="Zapfino" charset="0"/>
            </a:endParaRPr>
          </a:p>
          <a:p>
            <a:pPr marL="457200" indent="-457200">
              <a:buFont typeface="+mj-lt"/>
              <a:buAutoNum type="arabicPeriod"/>
            </a:pPr>
            <a:r>
              <a:rPr lang="en-US" sz="3200" dirty="0" smtClean="0">
                <a:latin typeface="Zapfino" charset="0"/>
                <a:ea typeface="Zapfino" charset="0"/>
                <a:cs typeface="Zapfino" charset="0"/>
              </a:rPr>
              <a:t>Equivalence matters</a:t>
            </a:r>
            <a:endParaRPr lang="en-US" sz="3200" dirty="0">
              <a:latin typeface="Zapfino" charset="0"/>
              <a:ea typeface="Zapfino" charset="0"/>
              <a:cs typeface="Zapfino" charset="0"/>
            </a:endParaRPr>
          </a:p>
        </p:txBody>
      </p:sp>
    </p:spTree>
    <p:extLst>
      <p:ext uri="{BB962C8B-B14F-4D97-AF65-F5344CB8AC3E}">
        <p14:creationId xmlns:p14="http://schemas.microsoft.com/office/powerpoint/2010/main" val="12060584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68994</TotalTime>
  <Words>5006</Words>
  <Application>Microsoft Macintosh PowerPoint</Application>
  <PresentationFormat>On-screen Show (4:3)</PresentationFormat>
  <Paragraphs>668</Paragraphs>
  <Slides>56</Slides>
  <Notes>28</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Calibri</vt:lpstr>
      <vt:lpstr>Consolas</vt:lpstr>
      <vt:lpstr>Osaka</vt:lpstr>
      <vt:lpstr>Tw Cen MT</vt:lpstr>
      <vt:lpstr>Tw Cen MT Condensed</vt:lpstr>
      <vt:lpstr>Zapfino</vt:lpstr>
      <vt:lpstr>Arial</vt:lpstr>
      <vt:lpstr>Office Theme</vt:lpstr>
      <vt:lpstr>The Influence of Dependent Types</vt:lpstr>
      <vt:lpstr>How has Dependent Type Theory influenced the design of the Haskell type system?</vt:lpstr>
      <vt:lpstr>Dependent Haskell</vt:lpstr>
      <vt:lpstr>PowerPoint Presentation</vt:lpstr>
      <vt:lpstr>Why Dependent Haskell?</vt:lpstr>
      <vt:lpstr>A type system for regular expressions</vt:lpstr>
      <vt:lpstr>Demo</vt:lpstr>
      <vt:lpstr>Demo</vt:lpstr>
      <vt:lpstr>Four Features of Dependently Typed Programs</vt:lpstr>
      <vt:lpstr>Types Compute</vt:lpstr>
      <vt:lpstr>Type aware implementation</vt:lpstr>
      <vt:lpstr>How does this work?</vt:lpstr>
      <vt:lpstr>Constructors have informative types</vt:lpstr>
      <vt:lpstr>Computing with types</vt:lpstr>
      <vt:lpstr>GHC's take on type-level computation</vt:lpstr>
      <vt:lpstr>Indices constrain values</vt:lpstr>
      <vt:lpstr>How does this work?</vt:lpstr>
      <vt:lpstr>Types constrain data</vt:lpstr>
      <vt:lpstr>Types Constrain Data</vt:lpstr>
      <vt:lpstr>GHC's take on indexed types </vt:lpstr>
      <vt:lpstr>Double-duty data</vt:lpstr>
      <vt:lpstr>How does this work?</vt:lpstr>
      <vt:lpstr>Dependent types: Π</vt:lpstr>
      <vt:lpstr>GHC's take: Singletons</vt:lpstr>
      <vt:lpstr>Singletons are "easyish"</vt:lpstr>
      <vt:lpstr>Equivalence matters</vt:lpstr>
      <vt:lpstr>Regular Expression datatype  (no indices)</vt:lpstr>
      <vt:lpstr>Regexps with type indices</vt:lpstr>
      <vt:lpstr>Regexps with types indices</vt:lpstr>
      <vt:lpstr>Equality constraints to the rescue</vt:lpstr>
      <vt:lpstr>Submatching using  Brzozowski Derivatives</vt:lpstr>
      <vt:lpstr>GHC's take on proofs</vt:lpstr>
      <vt:lpstr>Four Features of Dependently Typed Programs</vt:lpstr>
      <vt:lpstr>Thanks to: Simon Peyton Jones, Richard Eisenberg, Vilhelm Sjöberg, Brent Yorgey, Chris Casinghino, Dimitrios Vytiniotis, Geoffrey Washburn, Iavor Diatchki, Conor McBride, Adam Gundry, Joachim Breitner, Julien Cretin, José Pedro Magalhães, Steve Zdancewic and NSF</vt:lpstr>
      <vt:lpstr>PowerPoint Presentation</vt:lpstr>
      <vt:lpstr>Regular Expression Submatching Demo</vt:lpstr>
      <vt:lpstr>Awesome Collaborators</vt:lpstr>
      <vt:lpstr>PowerPoint Presentation</vt:lpstr>
      <vt:lpstr>Demo</vt:lpstr>
      <vt:lpstr>Examples</vt:lpstr>
      <vt:lpstr>TemplateHaskell to promote type functions</vt:lpstr>
      <vt:lpstr>Regexp Derivatives</vt:lpstr>
      <vt:lpstr>Regexp derivative matching</vt:lpstr>
      <vt:lpstr>Regular Expression Derivatives w/ matching</vt:lpstr>
      <vt:lpstr>Derivatives with types, almost</vt:lpstr>
      <vt:lpstr>Equality constraints to the rescue (again)</vt:lpstr>
      <vt:lpstr>Derivatives with types</vt:lpstr>
      <vt:lpstr>PowerPoint Presentation</vt:lpstr>
      <vt:lpstr>Derivatives with types</vt:lpstr>
      <vt:lpstr>Extraction</vt:lpstr>
      <vt:lpstr>both</vt:lpstr>
      <vt:lpstr>first &amp; singletons</vt:lpstr>
      <vt:lpstr>How does this work?</vt:lpstr>
      <vt:lpstr>How does this work?</vt:lpstr>
      <vt:lpstr>Constraints to the rescue</vt:lpstr>
      <vt:lpstr>Why Dependent Types?</vt:lpstr>
    </vt:vector>
  </TitlesOfParts>
  <Company>University of Pennsylvania</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Depending on Types</dc:title>
  <dc:creator>Stephanie Weirich</dc:creator>
  <cp:lastModifiedBy>Stephanie Weirich</cp:lastModifiedBy>
  <cp:revision>312</cp:revision>
  <dcterms:created xsi:type="dcterms:W3CDTF">2014-10-17T12:05:19Z</dcterms:created>
  <dcterms:modified xsi:type="dcterms:W3CDTF">2017-01-17T20:21:46Z</dcterms:modified>
</cp:coreProperties>
</file>